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380798A-ACD2-4A7E-8099-7C7477633E2F}" v="3" dt="2024-11-04T01:42:55.23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6436" autoAdjust="0"/>
  </p:normalViewPr>
  <p:slideViewPr>
    <p:cSldViewPr snapToGrid="0" snapToObjects="1">
      <p:cViewPr varScale="1">
        <p:scale>
          <a:sx n="121" d="100"/>
          <a:sy n="121" d="100"/>
        </p:scale>
        <p:origin x="768" y="108"/>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ustan Dunn" userId="898b75fbe16c95f3" providerId="LiveId" clId="{0380798A-ACD2-4A7E-8099-7C7477633E2F}"/>
    <pc:docChg chg="modSld">
      <pc:chgData name="Justan Dunn" userId="898b75fbe16c95f3" providerId="LiveId" clId="{0380798A-ACD2-4A7E-8099-7C7477633E2F}" dt="2024-11-04T01:42:55.230" v="7"/>
      <pc:docMkLst>
        <pc:docMk/>
      </pc:docMkLst>
      <pc:sldChg chg="addSp delSp modSp mod modTransition modAnim">
        <pc:chgData name="Justan Dunn" userId="898b75fbe16c95f3" providerId="LiveId" clId="{0380798A-ACD2-4A7E-8099-7C7477633E2F}" dt="2024-11-04T01:42:55.230" v="7"/>
        <pc:sldMkLst>
          <pc:docMk/>
          <pc:sldMk cId="0" sldId="256"/>
        </pc:sldMkLst>
        <pc:picChg chg="add del mod">
          <ac:chgData name="Justan Dunn" userId="898b75fbe16c95f3" providerId="LiveId" clId="{0380798A-ACD2-4A7E-8099-7C7477633E2F}" dt="2024-11-04T01:37:43.529" v="6"/>
          <ac:picMkLst>
            <pc:docMk/>
            <pc:sldMk cId="0" sldId="256"/>
            <ac:picMk id="7" creationId="{8E7CC171-2E8E-9AE7-835A-B7AE479DAC03}"/>
          </ac:picMkLst>
        </pc:picChg>
        <pc:picChg chg="add del mod ord">
          <ac:chgData name="Justan Dunn" userId="898b75fbe16c95f3" providerId="LiveId" clId="{0380798A-ACD2-4A7E-8099-7C7477633E2F}" dt="2024-11-04T01:42:55.230" v="7"/>
          <ac:picMkLst>
            <pc:docMk/>
            <pc:sldMk cId="0" sldId="256"/>
            <ac:picMk id="13" creationId="{D94C2D75-8F5A-B5E8-BCD8-9A0FF9FA6C32}"/>
          </ac:picMkLst>
        </pc:picChg>
        <pc:picChg chg="add mod">
          <ac:chgData name="Justan Dunn" userId="898b75fbe16c95f3" providerId="LiveId" clId="{0380798A-ACD2-4A7E-8099-7C7477633E2F}" dt="2024-11-04T01:42:55.230" v="7"/>
          <ac:picMkLst>
            <pc:docMk/>
            <pc:sldMk cId="0" sldId="256"/>
            <ac:picMk id="15" creationId="{D0EAB902-146B-B89C-4C6B-ECF553BC9AB3}"/>
          </ac:picMkLst>
        </pc:picChg>
      </pc:sldChg>
      <pc:sldChg chg="addSp delSp modSp mod modTransition modAnim">
        <pc:chgData name="Justan Dunn" userId="898b75fbe16c95f3" providerId="LiveId" clId="{0380798A-ACD2-4A7E-8099-7C7477633E2F}" dt="2024-11-04T01:42:55.230" v="7"/>
        <pc:sldMkLst>
          <pc:docMk/>
          <pc:sldMk cId="0" sldId="257"/>
        </pc:sldMkLst>
        <pc:picChg chg="add del mod">
          <ac:chgData name="Justan Dunn" userId="898b75fbe16c95f3" providerId="LiveId" clId="{0380798A-ACD2-4A7E-8099-7C7477633E2F}" dt="2024-11-04T01:37:43.529" v="6"/>
          <ac:picMkLst>
            <pc:docMk/>
            <pc:sldMk cId="0" sldId="257"/>
            <ac:picMk id="7" creationId="{FF33395C-DAEE-CB12-839A-2E2E69A1E6D9}"/>
          </ac:picMkLst>
        </pc:picChg>
        <pc:picChg chg="add del mod ord">
          <ac:chgData name="Justan Dunn" userId="898b75fbe16c95f3" providerId="LiveId" clId="{0380798A-ACD2-4A7E-8099-7C7477633E2F}" dt="2024-11-04T01:42:55.230" v="7"/>
          <ac:picMkLst>
            <pc:docMk/>
            <pc:sldMk cId="0" sldId="257"/>
            <ac:picMk id="10" creationId="{ED6FC3FA-1ADD-EF2F-5871-9EFD6DC96550}"/>
          </ac:picMkLst>
        </pc:picChg>
        <pc:picChg chg="add mod">
          <ac:chgData name="Justan Dunn" userId="898b75fbe16c95f3" providerId="LiveId" clId="{0380798A-ACD2-4A7E-8099-7C7477633E2F}" dt="2024-11-04T01:42:55.230" v="7"/>
          <ac:picMkLst>
            <pc:docMk/>
            <pc:sldMk cId="0" sldId="257"/>
            <ac:picMk id="14" creationId="{7DD50803-DC25-F967-85EC-A871F0EDB386}"/>
          </ac:picMkLst>
        </pc:picChg>
      </pc:sldChg>
      <pc:sldChg chg="addSp delSp modSp mod modTransition modAnim">
        <pc:chgData name="Justan Dunn" userId="898b75fbe16c95f3" providerId="LiveId" clId="{0380798A-ACD2-4A7E-8099-7C7477633E2F}" dt="2024-11-04T01:42:55.230" v="7"/>
        <pc:sldMkLst>
          <pc:docMk/>
          <pc:sldMk cId="0" sldId="258"/>
        </pc:sldMkLst>
        <pc:picChg chg="add del mod">
          <ac:chgData name="Justan Dunn" userId="898b75fbe16c95f3" providerId="LiveId" clId="{0380798A-ACD2-4A7E-8099-7C7477633E2F}" dt="2024-11-04T01:37:43.529" v="6"/>
          <ac:picMkLst>
            <pc:docMk/>
            <pc:sldMk cId="0" sldId="258"/>
            <ac:picMk id="6" creationId="{ECF37350-27E1-F76B-2A5E-3D0E6078FBC6}"/>
          </ac:picMkLst>
        </pc:picChg>
        <pc:picChg chg="add del mod ord">
          <ac:chgData name="Justan Dunn" userId="898b75fbe16c95f3" providerId="LiveId" clId="{0380798A-ACD2-4A7E-8099-7C7477633E2F}" dt="2024-11-04T01:42:55.230" v="7"/>
          <ac:picMkLst>
            <pc:docMk/>
            <pc:sldMk cId="0" sldId="258"/>
            <ac:picMk id="8" creationId="{91B09EE5-53EF-DD2A-A458-2236715246C7}"/>
          </ac:picMkLst>
        </pc:picChg>
        <pc:picChg chg="add mod">
          <ac:chgData name="Justan Dunn" userId="898b75fbe16c95f3" providerId="LiveId" clId="{0380798A-ACD2-4A7E-8099-7C7477633E2F}" dt="2024-11-04T01:42:55.230" v="7"/>
          <ac:picMkLst>
            <pc:docMk/>
            <pc:sldMk cId="0" sldId="258"/>
            <ac:picMk id="10" creationId="{C93C7FB2-6966-42D1-4997-158100940383}"/>
          </ac:picMkLst>
        </pc:picChg>
      </pc:sldChg>
      <pc:sldChg chg="addSp delSp modSp mod modTransition modAnim">
        <pc:chgData name="Justan Dunn" userId="898b75fbe16c95f3" providerId="LiveId" clId="{0380798A-ACD2-4A7E-8099-7C7477633E2F}" dt="2024-11-04T01:42:55.230" v="7"/>
        <pc:sldMkLst>
          <pc:docMk/>
          <pc:sldMk cId="0" sldId="259"/>
        </pc:sldMkLst>
        <pc:picChg chg="add del mod">
          <ac:chgData name="Justan Dunn" userId="898b75fbe16c95f3" providerId="LiveId" clId="{0380798A-ACD2-4A7E-8099-7C7477633E2F}" dt="2024-11-04T01:37:43.529" v="6"/>
          <ac:picMkLst>
            <pc:docMk/>
            <pc:sldMk cId="0" sldId="259"/>
            <ac:picMk id="5" creationId="{0BCD9666-6939-0970-EAA6-ABA2736F130E}"/>
          </ac:picMkLst>
        </pc:picChg>
        <pc:picChg chg="add del mod ord">
          <ac:chgData name="Justan Dunn" userId="898b75fbe16c95f3" providerId="LiveId" clId="{0380798A-ACD2-4A7E-8099-7C7477633E2F}" dt="2024-11-04T01:42:55.230" v="7"/>
          <ac:picMkLst>
            <pc:docMk/>
            <pc:sldMk cId="0" sldId="259"/>
            <ac:picMk id="7" creationId="{3796E5E9-0100-FC63-E873-EAD8D1ED3461}"/>
          </ac:picMkLst>
        </pc:picChg>
        <pc:picChg chg="add mod">
          <ac:chgData name="Justan Dunn" userId="898b75fbe16c95f3" providerId="LiveId" clId="{0380798A-ACD2-4A7E-8099-7C7477633E2F}" dt="2024-11-04T01:42:55.230" v="7"/>
          <ac:picMkLst>
            <pc:docMk/>
            <pc:sldMk cId="0" sldId="259"/>
            <ac:picMk id="9" creationId="{BA43437E-6198-316C-CA5E-DA3CC07C9532}"/>
          </ac:picMkLst>
        </pc:picChg>
      </pc:sldChg>
      <pc:sldChg chg="addSp delSp modSp mod modTransition modAnim">
        <pc:chgData name="Justan Dunn" userId="898b75fbe16c95f3" providerId="LiveId" clId="{0380798A-ACD2-4A7E-8099-7C7477633E2F}" dt="2024-11-04T01:42:55.230" v="7"/>
        <pc:sldMkLst>
          <pc:docMk/>
          <pc:sldMk cId="0" sldId="260"/>
        </pc:sldMkLst>
        <pc:picChg chg="add del mod">
          <ac:chgData name="Justan Dunn" userId="898b75fbe16c95f3" providerId="LiveId" clId="{0380798A-ACD2-4A7E-8099-7C7477633E2F}" dt="2024-11-04T01:37:43.529" v="6"/>
          <ac:picMkLst>
            <pc:docMk/>
            <pc:sldMk cId="0" sldId="260"/>
            <ac:picMk id="5" creationId="{5C7ECD9D-503C-FD03-DE89-B53EC8AA52F7}"/>
          </ac:picMkLst>
        </pc:picChg>
        <pc:picChg chg="add del mod ord">
          <ac:chgData name="Justan Dunn" userId="898b75fbe16c95f3" providerId="LiveId" clId="{0380798A-ACD2-4A7E-8099-7C7477633E2F}" dt="2024-11-04T01:42:55.230" v="7"/>
          <ac:picMkLst>
            <pc:docMk/>
            <pc:sldMk cId="0" sldId="260"/>
            <ac:picMk id="9" creationId="{72A90A68-4BDB-6217-6B49-0714C9163F05}"/>
          </ac:picMkLst>
        </pc:picChg>
        <pc:picChg chg="add mod">
          <ac:chgData name="Justan Dunn" userId="898b75fbe16c95f3" providerId="LiveId" clId="{0380798A-ACD2-4A7E-8099-7C7477633E2F}" dt="2024-11-04T01:42:55.230" v="7"/>
          <ac:picMkLst>
            <pc:docMk/>
            <pc:sldMk cId="0" sldId="260"/>
            <ac:picMk id="13" creationId="{9B5830B0-F03E-6D0D-9109-145E6E2ABCD2}"/>
          </ac:picMkLst>
        </pc:picChg>
      </pc:sldChg>
      <pc:sldChg chg="addSp modSp modTransition">
        <pc:chgData name="Justan Dunn" userId="898b75fbe16c95f3" providerId="LiveId" clId="{0380798A-ACD2-4A7E-8099-7C7477633E2F}" dt="2024-11-04T01:42:55.230" v="7"/>
        <pc:sldMkLst>
          <pc:docMk/>
          <pc:sldMk cId="0" sldId="261"/>
        </pc:sldMkLst>
        <pc:picChg chg="add mod">
          <ac:chgData name="Justan Dunn" userId="898b75fbe16c95f3" providerId="LiveId" clId="{0380798A-ACD2-4A7E-8099-7C7477633E2F}" dt="2024-11-04T01:42:55.230" v="7"/>
          <ac:picMkLst>
            <pc:docMk/>
            <pc:sldMk cId="0" sldId="261"/>
            <ac:picMk id="9" creationId="{610CD456-2F45-0C58-7817-709D55406DC3}"/>
          </ac:picMkLst>
        </pc:picChg>
      </pc:sldChg>
      <pc:sldChg chg="addSp modSp modTransition">
        <pc:chgData name="Justan Dunn" userId="898b75fbe16c95f3" providerId="LiveId" clId="{0380798A-ACD2-4A7E-8099-7C7477633E2F}" dt="2024-11-04T01:42:55.230" v="7"/>
        <pc:sldMkLst>
          <pc:docMk/>
          <pc:sldMk cId="0" sldId="262"/>
        </pc:sldMkLst>
        <pc:picChg chg="add mod">
          <ac:chgData name="Justan Dunn" userId="898b75fbe16c95f3" providerId="LiveId" clId="{0380798A-ACD2-4A7E-8099-7C7477633E2F}" dt="2024-11-04T01:42:55.230" v="7"/>
          <ac:picMkLst>
            <pc:docMk/>
            <pc:sldMk cId="0" sldId="262"/>
            <ac:picMk id="11" creationId="{9096E6DE-3582-5EB7-E1A5-BAAAD058136C}"/>
          </ac:picMkLst>
        </pc:picChg>
      </pc:sldChg>
      <pc:sldChg chg="addSp modSp modTransition">
        <pc:chgData name="Justan Dunn" userId="898b75fbe16c95f3" providerId="LiveId" clId="{0380798A-ACD2-4A7E-8099-7C7477633E2F}" dt="2024-11-04T01:42:55.230" v="7"/>
        <pc:sldMkLst>
          <pc:docMk/>
          <pc:sldMk cId="0" sldId="263"/>
        </pc:sldMkLst>
        <pc:picChg chg="add mod">
          <ac:chgData name="Justan Dunn" userId="898b75fbe16c95f3" providerId="LiveId" clId="{0380798A-ACD2-4A7E-8099-7C7477633E2F}" dt="2024-11-04T01:42:55.230" v="7"/>
          <ac:picMkLst>
            <pc:docMk/>
            <pc:sldMk cId="0" sldId="263"/>
            <ac:picMk id="6" creationId="{93B8114A-9C40-9E59-BD49-07E40F098FAA}"/>
          </ac:picMkLst>
        </pc:picChg>
      </pc:sldChg>
      <pc:sldChg chg="addSp modSp modTransition">
        <pc:chgData name="Justan Dunn" userId="898b75fbe16c95f3" providerId="LiveId" clId="{0380798A-ACD2-4A7E-8099-7C7477633E2F}" dt="2024-11-04T01:42:55.230" v="7"/>
        <pc:sldMkLst>
          <pc:docMk/>
          <pc:sldMk cId="0" sldId="264"/>
        </pc:sldMkLst>
        <pc:picChg chg="add mod">
          <ac:chgData name="Justan Dunn" userId="898b75fbe16c95f3" providerId="LiveId" clId="{0380798A-ACD2-4A7E-8099-7C7477633E2F}" dt="2024-11-04T01:42:55.230" v="7"/>
          <ac:picMkLst>
            <pc:docMk/>
            <pc:sldMk cId="0" sldId="264"/>
            <ac:picMk id="5" creationId="{36E749BB-C5BE-3788-C112-09B93C975B0B}"/>
          </ac:picMkLst>
        </pc:picChg>
      </pc:sldChg>
      <pc:sldChg chg="addSp modSp modTransition">
        <pc:chgData name="Justan Dunn" userId="898b75fbe16c95f3" providerId="LiveId" clId="{0380798A-ACD2-4A7E-8099-7C7477633E2F}" dt="2024-11-04T01:42:55.230" v="7"/>
        <pc:sldMkLst>
          <pc:docMk/>
          <pc:sldMk cId="0" sldId="265"/>
        </pc:sldMkLst>
        <pc:picChg chg="add mod">
          <ac:chgData name="Justan Dunn" userId="898b75fbe16c95f3" providerId="LiveId" clId="{0380798A-ACD2-4A7E-8099-7C7477633E2F}" dt="2024-11-04T01:42:55.230" v="7"/>
          <ac:picMkLst>
            <pc:docMk/>
            <pc:sldMk cId="0" sldId="265"/>
            <ac:picMk id="5" creationId="{84A4846A-3CBF-FB77-7800-32702EF8267D}"/>
          </ac:picMkLst>
        </pc:picChg>
      </pc:sldChg>
      <pc:sldChg chg="addSp modSp modTransition">
        <pc:chgData name="Justan Dunn" userId="898b75fbe16c95f3" providerId="LiveId" clId="{0380798A-ACD2-4A7E-8099-7C7477633E2F}" dt="2024-11-04T01:42:55.230" v="7"/>
        <pc:sldMkLst>
          <pc:docMk/>
          <pc:sldMk cId="0" sldId="266"/>
        </pc:sldMkLst>
        <pc:picChg chg="add mod">
          <ac:chgData name="Justan Dunn" userId="898b75fbe16c95f3" providerId="LiveId" clId="{0380798A-ACD2-4A7E-8099-7C7477633E2F}" dt="2024-11-04T01:42:55.230" v="7"/>
          <ac:picMkLst>
            <pc:docMk/>
            <pc:sldMk cId="0" sldId="266"/>
            <ac:picMk id="5" creationId="{DF7A1F42-4576-53C9-B776-A48D53C1467F}"/>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325EADB-FC1B-496D-BCD2-87297E021363}" type="doc">
      <dgm:prSet loTypeId="urn:microsoft.com/office/officeart/2005/8/layout/vList5" loCatId="list" qsTypeId="urn:microsoft.com/office/officeart/2005/8/quickstyle/simple1" qsCatId="simple" csTypeId="urn:microsoft.com/office/officeart/2005/8/colors/colorful1" csCatId="colorful"/>
      <dgm:spPr/>
      <dgm:t>
        <a:bodyPr/>
        <a:lstStyle/>
        <a:p>
          <a:endParaRPr lang="en-US"/>
        </a:p>
      </dgm:t>
    </dgm:pt>
    <dgm:pt modelId="{4335E2D2-F6E3-4150-AEB7-07D5F1D4D9EC}">
      <dgm:prSet/>
      <dgm:spPr/>
      <dgm:t>
        <a:bodyPr/>
        <a:lstStyle/>
        <a:p>
          <a:r>
            <a:rPr lang="en-US"/>
            <a:t>Problem: Rising U.S. national debt, reaching $35.35 trillion in 2024</a:t>
          </a:r>
          <a:br>
            <a:rPr lang="en-US"/>
          </a:br>
          <a:endParaRPr lang="en-US"/>
        </a:p>
      </dgm:t>
    </dgm:pt>
    <dgm:pt modelId="{048914B9-C316-456C-B1E0-58172154E3AD}" type="parTrans" cxnId="{6C1E767F-236F-4692-B926-C0E23DF9966C}">
      <dgm:prSet/>
      <dgm:spPr/>
      <dgm:t>
        <a:bodyPr/>
        <a:lstStyle/>
        <a:p>
          <a:endParaRPr lang="en-US"/>
        </a:p>
      </dgm:t>
    </dgm:pt>
    <dgm:pt modelId="{81EB34B8-ED6E-4D22-89AA-AEB12448568F}" type="sibTrans" cxnId="{6C1E767F-236F-4692-B926-C0E23DF9966C}">
      <dgm:prSet/>
      <dgm:spPr/>
      <dgm:t>
        <a:bodyPr/>
        <a:lstStyle/>
        <a:p>
          <a:endParaRPr lang="en-US"/>
        </a:p>
      </dgm:t>
    </dgm:pt>
    <dgm:pt modelId="{E44B50A6-11A6-468B-BA5B-BE7ECC61B7DC}">
      <dgm:prSet/>
      <dgm:spPr/>
      <dgm:t>
        <a:bodyPr/>
        <a:lstStyle/>
        <a:p>
          <a:r>
            <a:rPr lang="en-US"/>
            <a:t>Purpose: Examine Omnibus bill influence and propose oversight solutions</a:t>
          </a:r>
          <a:br>
            <a:rPr lang="en-US"/>
          </a:br>
          <a:endParaRPr lang="en-US"/>
        </a:p>
      </dgm:t>
    </dgm:pt>
    <dgm:pt modelId="{81DCA0C5-64B8-4C92-9214-C1E8C035591B}" type="parTrans" cxnId="{3AAEC66F-752A-4E38-BDFB-5B8E4E77E6BB}">
      <dgm:prSet/>
      <dgm:spPr/>
      <dgm:t>
        <a:bodyPr/>
        <a:lstStyle/>
        <a:p>
          <a:endParaRPr lang="en-US"/>
        </a:p>
      </dgm:t>
    </dgm:pt>
    <dgm:pt modelId="{47DE25AF-9C70-4E21-B007-ACC3F88F118B}" type="sibTrans" cxnId="{3AAEC66F-752A-4E38-BDFB-5B8E4E77E6BB}">
      <dgm:prSet/>
      <dgm:spPr/>
      <dgm:t>
        <a:bodyPr/>
        <a:lstStyle/>
        <a:p>
          <a:endParaRPr lang="en-US"/>
        </a:p>
      </dgm:t>
    </dgm:pt>
    <dgm:pt modelId="{A4308FDA-353E-44C4-BC9C-668FE7395986}">
      <dgm:prSet/>
      <dgm:spPr/>
      <dgm:t>
        <a:bodyPr/>
        <a:lstStyle/>
        <a:p>
          <a:r>
            <a:rPr lang="en-US"/>
            <a:t>Significance: Promotes fiscal transparency and accountability</a:t>
          </a:r>
        </a:p>
      </dgm:t>
    </dgm:pt>
    <dgm:pt modelId="{8D35D1FE-A901-4C49-AD55-EF8125989884}" type="parTrans" cxnId="{5A2B837C-62A6-4AA2-8070-2E3F2F435015}">
      <dgm:prSet/>
      <dgm:spPr/>
      <dgm:t>
        <a:bodyPr/>
        <a:lstStyle/>
        <a:p>
          <a:endParaRPr lang="en-US"/>
        </a:p>
      </dgm:t>
    </dgm:pt>
    <dgm:pt modelId="{28350B3D-2475-4E32-8899-A6FE7F0E4FA0}" type="sibTrans" cxnId="{5A2B837C-62A6-4AA2-8070-2E3F2F435015}">
      <dgm:prSet/>
      <dgm:spPr/>
      <dgm:t>
        <a:bodyPr/>
        <a:lstStyle/>
        <a:p>
          <a:endParaRPr lang="en-US"/>
        </a:p>
      </dgm:t>
    </dgm:pt>
    <dgm:pt modelId="{44BE3B93-70C5-4137-8B70-2FCECE2FE3D3}" type="pres">
      <dgm:prSet presAssocID="{5325EADB-FC1B-496D-BCD2-87297E021363}" presName="Name0" presStyleCnt="0">
        <dgm:presLayoutVars>
          <dgm:dir/>
          <dgm:animLvl val="lvl"/>
          <dgm:resizeHandles val="exact"/>
        </dgm:presLayoutVars>
      </dgm:prSet>
      <dgm:spPr/>
    </dgm:pt>
    <dgm:pt modelId="{50BE4885-0E24-4D26-84A8-D28C411F8920}" type="pres">
      <dgm:prSet presAssocID="{4335E2D2-F6E3-4150-AEB7-07D5F1D4D9EC}" presName="linNode" presStyleCnt="0"/>
      <dgm:spPr/>
    </dgm:pt>
    <dgm:pt modelId="{E2CF0710-5F07-43C5-9039-90BF23DE14B1}" type="pres">
      <dgm:prSet presAssocID="{4335E2D2-F6E3-4150-AEB7-07D5F1D4D9EC}" presName="parentText" presStyleLbl="node1" presStyleIdx="0" presStyleCnt="3">
        <dgm:presLayoutVars>
          <dgm:chMax val="1"/>
          <dgm:bulletEnabled val="1"/>
        </dgm:presLayoutVars>
      </dgm:prSet>
      <dgm:spPr/>
    </dgm:pt>
    <dgm:pt modelId="{BACA12BB-817C-433A-8587-D5CF753ED1DE}" type="pres">
      <dgm:prSet presAssocID="{81EB34B8-ED6E-4D22-89AA-AEB12448568F}" presName="sp" presStyleCnt="0"/>
      <dgm:spPr/>
    </dgm:pt>
    <dgm:pt modelId="{F9DC1C78-A82A-4466-9236-A5964A822011}" type="pres">
      <dgm:prSet presAssocID="{E44B50A6-11A6-468B-BA5B-BE7ECC61B7DC}" presName="linNode" presStyleCnt="0"/>
      <dgm:spPr/>
    </dgm:pt>
    <dgm:pt modelId="{B4A8F8FC-08C8-4445-B4DA-6CD68AA255C2}" type="pres">
      <dgm:prSet presAssocID="{E44B50A6-11A6-468B-BA5B-BE7ECC61B7DC}" presName="parentText" presStyleLbl="node1" presStyleIdx="1" presStyleCnt="3">
        <dgm:presLayoutVars>
          <dgm:chMax val="1"/>
          <dgm:bulletEnabled val="1"/>
        </dgm:presLayoutVars>
      </dgm:prSet>
      <dgm:spPr/>
    </dgm:pt>
    <dgm:pt modelId="{DF9BB501-A077-4DF4-B39C-4A06B966E4D5}" type="pres">
      <dgm:prSet presAssocID="{47DE25AF-9C70-4E21-B007-ACC3F88F118B}" presName="sp" presStyleCnt="0"/>
      <dgm:spPr/>
    </dgm:pt>
    <dgm:pt modelId="{C83B2EC0-3AC2-4E38-8BA8-6A921B4D9A16}" type="pres">
      <dgm:prSet presAssocID="{A4308FDA-353E-44C4-BC9C-668FE7395986}" presName="linNode" presStyleCnt="0"/>
      <dgm:spPr/>
    </dgm:pt>
    <dgm:pt modelId="{673D0C61-8F6D-4A42-90F1-009B259016FA}" type="pres">
      <dgm:prSet presAssocID="{A4308FDA-353E-44C4-BC9C-668FE7395986}" presName="parentText" presStyleLbl="node1" presStyleIdx="2" presStyleCnt="3">
        <dgm:presLayoutVars>
          <dgm:chMax val="1"/>
          <dgm:bulletEnabled val="1"/>
        </dgm:presLayoutVars>
      </dgm:prSet>
      <dgm:spPr/>
    </dgm:pt>
  </dgm:ptLst>
  <dgm:cxnLst>
    <dgm:cxn modelId="{2DC4262E-DD15-4D0B-8499-899E7D1A69FA}" type="presOf" srcId="{4335E2D2-F6E3-4150-AEB7-07D5F1D4D9EC}" destId="{E2CF0710-5F07-43C5-9039-90BF23DE14B1}" srcOrd="0" destOrd="0" presId="urn:microsoft.com/office/officeart/2005/8/layout/vList5"/>
    <dgm:cxn modelId="{CA6A044C-B229-475A-A763-0C22F4B01F87}" type="presOf" srcId="{A4308FDA-353E-44C4-BC9C-668FE7395986}" destId="{673D0C61-8F6D-4A42-90F1-009B259016FA}" srcOrd="0" destOrd="0" presId="urn:microsoft.com/office/officeart/2005/8/layout/vList5"/>
    <dgm:cxn modelId="{3AAEC66F-752A-4E38-BDFB-5B8E4E77E6BB}" srcId="{5325EADB-FC1B-496D-BCD2-87297E021363}" destId="{E44B50A6-11A6-468B-BA5B-BE7ECC61B7DC}" srcOrd="1" destOrd="0" parTransId="{81DCA0C5-64B8-4C92-9214-C1E8C035591B}" sibTransId="{47DE25AF-9C70-4E21-B007-ACC3F88F118B}"/>
    <dgm:cxn modelId="{5A2B837C-62A6-4AA2-8070-2E3F2F435015}" srcId="{5325EADB-FC1B-496D-BCD2-87297E021363}" destId="{A4308FDA-353E-44C4-BC9C-668FE7395986}" srcOrd="2" destOrd="0" parTransId="{8D35D1FE-A901-4C49-AD55-EF8125989884}" sibTransId="{28350B3D-2475-4E32-8899-A6FE7F0E4FA0}"/>
    <dgm:cxn modelId="{6C1E767F-236F-4692-B926-C0E23DF9966C}" srcId="{5325EADB-FC1B-496D-BCD2-87297E021363}" destId="{4335E2D2-F6E3-4150-AEB7-07D5F1D4D9EC}" srcOrd="0" destOrd="0" parTransId="{048914B9-C316-456C-B1E0-58172154E3AD}" sibTransId="{81EB34B8-ED6E-4D22-89AA-AEB12448568F}"/>
    <dgm:cxn modelId="{CD793E9B-B35A-4A5D-A0BB-EA4270DEBAA3}" type="presOf" srcId="{5325EADB-FC1B-496D-BCD2-87297E021363}" destId="{44BE3B93-70C5-4137-8B70-2FCECE2FE3D3}" srcOrd="0" destOrd="0" presId="urn:microsoft.com/office/officeart/2005/8/layout/vList5"/>
    <dgm:cxn modelId="{1A3DF3E5-9F00-41C5-8DDC-62A29CFEC9F6}" type="presOf" srcId="{E44B50A6-11A6-468B-BA5B-BE7ECC61B7DC}" destId="{B4A8F8FC-08C8-4445-B4DA-6CD68AA255C2}" srcOrd="0" destOrd="0" presId="urn:microsoft.com/office/officeart/2005/8/layout/vList5"/>
    <dgm:cxn modelId="{011DCC4E-393A-4A52-B465-071FAD23DA79}" type="presParOf" srcId="{44BE3B93-70C5-4137-8B70-2FCECE2FE3D3}" destId="{50BE4885-0E24-4D26-84A8-D28C411F8920}" srcOrd="0" destOrd="0" presId="urn:microsoft.com/office/officeart/2005/8/layout/vList5"/>
    <dgm:cxn modelId="{ECD98F68-EF29-4339-9355-7F0BA9C5C33F}" type="presParOf" srcId="{50BE4885-0E24-4D26-84A8-D28C411F8920}" destId="{E2CF0710-5F07-43C5-9039-90BF23DE14B1}" srcOrd="0" destOrd="0" presId="urn:microsoft.com/office/officeart/2005/8/layout/vList5"/>
    <dgm:cxn modelId="{0E0A4E46-04D1-4445-9AF1-19D0AF054BA6}" type="presParOf" srcId="{44BE3B93-70C5-4137-8B70-2FCECE2FE3D3}" destId="{BACA12BB-817C-433A-8587-D5CF753ED1DE}" srcOrd="1" destOrd="0" presId="urn:microsoft.com/office/officeart/2005/8/layout/vList5"/>
    <dgm:cxn modelId="{A8C6920E-1FBC-432B-B25F-C9F968B9C6E4}" type="presParOf" srcId="{44BE3B93-70C5-4137-8B70-2FCECE2FE3D3}" destId="{F9DC1C78-A82A-4466-9236-A5964A822011}" srcOrd="2" destOrd="0" presId="urn:microsoft.com/office/officeart/2005/8/layout/vList5"/>
    <dgm:cxn modelId="{84C24B07-BFEB-4948-9BE7-F91F19955A14}" type="presParOf" srcId="{F9DC1C78-A82A-4466-9236-A5964A822011}" destId="{B4A8F8FC-08C8-4445-B4DA-6CD68AA255C2}" srcOrd="0" destOrd="0" presId="urn:microsoft.com/office/officeart/2005/8/layout/vList5"/>
    <dgm:cxn modelId="{9C08CBF5-EECE-4875-98D8-54E0F5E09D87}" type="presParOf" srcId="{44BE3B93-70C5-4137-8B70-2FCECE2FE3D3}" destId="{DF9BB501-A077-4DF4-B39C-4A06B966E4D5}" srcOrd="3" destOrd="0" presId="urn:microsoft.com/office/officeart/2005/8/layout/vList5"/>
    <dgm:cxn modelId="{9D1DFE21-D30E-4ABA-AF62-C9D33F658156}" type="presParOf" srcId="{44BE3B93-70C5-4137-8B70-2FCECE2FE3D3}" destId="{C83B2EC0-3AC2-4E38-8BA8-6A921B4D9A16}" srcOrd="4" destOrd="0" presId="urn:microsoft.com/office/officeart/2005/8/layout/vList5"/>
    <dgm:cxn modelId="{5E25CA17-0583-4C20-AE75-332BAAFF2841}" type="presParOf" srcId="{C83B2EC0-3AC2-4E38-8BA8-6A921B4D9A16}" destId="{673D0C61-8F6D-4A42-90F1-009B259016FA}" srcOrd="0" destOrd="0" presId="urn:microsoft.com/office/officeart/2005/8/layout/vList5"/>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8CA067A-D79A-4AA9-AFE1-82CB53E9AA47}" type="doc">
      <dgm:prSet loTypeId="urn:microsoft.com/office/officeart/2005/8/layout/vList2" loCatId="list" qsTypeId="urn:microsoft.com/office/officeart/2005/8/quickstyle/simple1" qsCatId="simple" csTypeId="urn:microsoft.com/office/officeart/2005/8/colors/colorful5" csCatId="colorful"/>
      <dgm:spPr/>
      <dgm:t>
        <a:bodyPr/>
        <a:lstStyle/>
        <a:p>
          <a:endParaRPr lang="en-US"/>
        </a:p>
      </dgm:t>
    </dgm:pt>
    <dgm:pt modelId="{38A6EB4B-6210-454E-B726-F1AE44A4890B}">
      <dgm:prSet/>
      <dgm:spPr/>
      <dgm:t>
        <a:bodyPr/>
        <a:lstStyle/>
        <a:p>
          <a:r>
            <a:rPr lang="en-US"/>
            <a:t>FRED Database: Historical trends on debt, expenditures, and surplus/deficit</a:t>
          </a:r>
          <a:br>
            <a:rPr lang="en-US"/>
          </a:br>
          <a:endParaRPr lang="en-US"/>
        </a:p>
      </dgm:t>
    </dgm:pt>
    <dgm:pt modelId="{F8422E4B-5EB2-4A47-96B4-29DCEF378C71}" type="parTrans" cxnId="{41F27851-B9D1-46B9-81A5-2771C1947B0E}">
      <dgm:prSet/>
      <dgm:spPr/>
      <dgm:t>
        <a:bodyPr/>
        <a:lstStyle/>
        <a:p>
          <a:endParaRPr lang="en-US"/>
        </a:p>
      </dgm:t>
    </dgm:pt>
    <dgm:pt modelId="{F0D7C24C-D8FD-4630-9F2F-3315FB7CD3A3}" type="sibTrans" cxnId="{41F27851-B9D1-46B9-81A5-2771C1947B0E}">
      <dgm:prSet/>
      <dgm:spPr/>
      <dgm:t>
        <a:bodyPr/>
        <a:lstStyle/>
        <a:p>
          <a:endParaRPr lang="en-US"/>
        </a:p>
      </dgm:t>
    </dgm:pt>
    <dgm:pt modelId="{CAC472C0-8296-4A9F-B1D4-99459779385E}">
      <dgm:prSet/>
      <dgm:spPr/>
      <dgm:t>
        <a:bodyPr/>
        <a:lstStyle/>
        <a:p>
          <a:r>
            <a:rPr lang="en-US"/>
            <a:t>USAspending.gov: Transaction-level data on federal spending</a:t>
          </a:r>
          <a:br>
            <a:rPr lang="en-US"/>
          </a:br>
          <a:r>
            <a:rPr lang="en-US"/>
            <a:t>Combining high-level trends with detailed transactional data</a:t>
          </a:r>
        </a:p>
      </dgm:t>
    </dgm:pt>
    <dgm:pt modelId="{8368A7E0-1601-4E4F-A0CE-F4F7E2F23756}" type="parTrans" cxnId="{F05CD240-A3AB-49CD-9D64-24EE1A451DA3}">
      <dgm:prSet/>
      <dgm:spPr/>
      <dgm:t>
        <a:bodyPr/>
        <a:lstStyle/>
        <a:p>
          <a:endParaRPr lang="en-US"/>
        </a:p>
      </dgm:t>
    </dgm:pt>
    <dgm:pt modelId="{A2C3DBCD-59EE-4A62-BDA6-5ED77601B9FA}" type="sibTrans" cxnId="{F05CD240-A3AB-49CD-9D64-24EE1A451DA3}">
      <dgm:prSet/>
      <dgm:spPr/>
      <dgm:t>
        <a:bodyPr/>
        <a:lstStyle/>
        <a:p>
          <a:endParaRPr lang="en-US"/>
        </a:p>
      </dgm:t>
    </dgm:pt>
    <dgm:pt modelId="{C98F559E-0238-4285-B82A-813883981B29}" type="pres">
      <dgm:prSet presAssocID="{B8CA067A-D79A-4AA9-AFE1-82CB53E9AA47}" presName="linear" presStyleCnt="0">
        <dgm:presLayoutVars>
          <dgm:animLvl val="lvl"/>
          <dgm:resizeHandles val="exact"/>
        </dgm:presLayoutVars>
      </dgm:prSet>
      <dgm:spPr/>
    </dgm:pt>
    <dgm:pt modelId="{AD7B6DF6-E147-4562-A3CB-460BA48D8067}" type="pres">
      <dgm:prSet presAssocID="{38A6EB4B-6210-454E-B726-F1AE44A4890B}" presName="parentText" presStyleLbl="node1" presStyleIdx="0" presStyleCnt="2">
        <dgm:presLayoutVars>
          <dgm:chMax val="0"/>
          <dgm:bulletEnabled val="1"/>
        </dgm:presLayoutVars>
      </dgm:prSet>
      <dgm:spPr/>
    </dgm:pt>
    <dgm:pt modelId="{4C49FF06-F6A2-4D12-B40C-A2E3B39E80D6}" type="pres">
      <dgm:prSet presAssocID="{F0D7C24C-D8FD-4630-9F2F-3315FB7CD3A3}" presName="spacer" presStyleCnt="0"/>
      <dgm:spPr/>
    </dgm:pt>
    <dgm:pt modelId="{BD88BCAC-13C5-4A40-98A7-1906F7EB9864}" type="pres">
      <dgm:prSet presAssocID="{CAC472C0-8296-4A9F-B1D4-99459779385E}" presName="parentText" presStyleLbl="node1" presStyleIdx="1" presStyleCnt="2">
        <dgm:presLayoutVars>
          <dgm:chMax val="0"/>
          <dgm:bulletEnabled val="1"/>
        </dgm:presLayoutVars>
      </dgm:prSet>
      <dgm:spPr/>
    </dgm:pt>
  </dgm:ptLst>
  <dgm:cxnLst>
    <dgm:cxn modelId="{F05CD240-A3AB-49CD-9D64-24EE1A451DA3}" srcId="{B8CA067A-D79A-4AA9-AFE1-82CB53E9AA47}" destId="{CAC472C0-8296-4A9F-B1D4-99459779385E}" srcOrd="1" destOrd="0" parTransId="{8368A7E0-1601-4E4F-A0CE-F4F7E2F23756}" sibTransId="{A2C3DBCD-59EE-4A62-BDA6-5ED77601B9FA}"/>
    <dgm:cxn modelId="{41F27851-B9D1-46B9-81A5-2771C1947B0E}" srcId="{B8CA067A-D79A-4AA9-AFE1-82CB53E9AA47}" destId="{38A6EB4B-6210-454E-B726-F1AE44A4890B}" srcOrd="0" destOrd="0" parTransId="{F8422E4B-5EB2-4A47-96B4-29DCEF378C71}" sibTransId="{F0D7C24C-D8FD-4630-9F2F-3315FB7CD3A3}"/>
    <dgm:cxn modelId="{7C75C391-2E34-4ABF-86B5-0B68D658C682}" type="presOf" srcId="{38A6EB4B-6210-454E-B726-F1AE44A4890B}" destId="{AD7B6DF6-E147-4562-A3CB-460BA48D8067}" srcOrd="0" destOrd="0" presId="urn:microsoft.com/office/officeart/2005/8/layout/vList2"/>
    <dgm:cxn modelId="{C4BEC796-2863-49BD-A6D6-28993FD1C6B8}" type="presOf" srcId="{B8CA067A-D79A-4AA9-AFE1-82CB53E9AA47}" destId="{C98F559E-0238-4285-B82A-813883981B29}" srcOrd="0" destOrd="0" presId="urn:microsoft.com/office/officeart/2005/8/layout/vList2"/>
    <dgm:cxn modelId="{16925099-9703-4BBA-8CB6-ED5216EDFD41}" type="presOf" srcId="{CAC472C0-8296-4A9F-B1D4-99459779385E}" destId="{BD88BCAC-13C5-4A40-98A7-1906F7EB9864}" srcOrd="0" destOrd="0" presId="urn:microsoft.com/office/officeart/2005/8/layout/vList2"/>
    <dgm:cxn modelId="{4DCCE245-FEF6-4781-9FD6-ED4BBAD21450}" type="presParOf" srcId="{C98F559E-0238-4285-B82A-813883981B29}" destId="{AD7B6DF6-E147-4562-A3CB-460BA48D8067}" srcOrd="0" destOrd="0" presId="urn:microsoft.com/office/officeart/2005/8/layout/vList2"/>
    <dgm:cxn modelId="{D521B668-BBAC-496D-B96A-0421E84508B2}" type="presParOf" srcId="{C98F559E-0238-4285-B82A-813883981B29}" destId="{4C49FF06-F6A2-4D12-B40C-A2E3B39E80D6}" srcOrd="1" destOrd="0" presId="urn:microsoft.com/office/officeart/2005/8/layout/vList2"/>
    <dgm:cxn modelId="{B00109E0-29DB-455E-A3A5-4AD5A2CBB86F}" type="presParOf" srcId="{C98F559E-0238-4285-B82A-813883981B29}" destId="{BD88BCAC-13C5-4A40-98A7-1906F7EB9864}" srcOrd="2" destOrd="0" presId="urn:microsoft.com/office/officeart/2005/8/layout/vList2"/>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2CF0710-5F07-43C5-9039-90BF23DE14B1}">
      <dsp:nvSpPr>
        <dsp:cNvPr id="0" name=""/>
        <dsp:cNvSpPr/>
      </dsp:nvSpPr>
      <dsp:spPr>
        <a:xfrm>
          <a:off x="1431052" y="2431"/>
          <a:ext cx="1609934" cy="1604664"/>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26670" rIns="53340" bIns="26670" numCol="1" spcCol="1270" anchor="ctr" anchorCtr="0">
          <a:noAutofit/>
        </a:bodyPr>
        <a:lstStyle/>
        <a:p>
          <a:pPr marL="0" lvl="0" indent="0" algn="ctr" defTabSz="622300">
            <a:lnSpc>
              <a:spcPct val="90000"/>
            </a:lnSpc>
            <a:spcBef>
              <a:spcPct val="0"/>
            </a:spcBef>
            <a:spcAft>
              <a:spcPct val="35000"/>
            </a:spcAft>
            <a:buNone/>
          </a:pPr>
          <a:r>
            <a:rPr lang="en-US" sz="1400" kern="1200"/>
            <a:t>Problem: Rising U.S. national debt, reaching $35.35 trillion in 2024</a:t>
          </a:r>
          <a:br>
            <a:rPr lang="en-US" sz="1400" kern="1200"/>
          </a:br>
          <a:endParaRPr lang="en-US" sz="1400" kern="1200"/>
        </a:p>
      </dsp:txBody>
      <dsp:txXfrm>
        <a:off x="1509385" y="80764"/>
        <a:ext cx="1453268" cy="1447998"/>
      </dsp:txXfrm>
    </dsp:sp>
    <dsp:sp modelId="{B4A8F8FC-08C8-4445-B4DA-6CD68AA255C2}">
      <dsp:nvSpPr>
        <dsp:cNvPr id="0" name=""/>
        <dsp:cNvSpPr/>
      </dsp:nvSpPr>
      <dsp:spPr>
        <a:xfrm>
          <a:off x="1431052" y="1687328"/>
          <a:ext cx="1609934" cy="1604664"/>
        </a:xfrm>
        <a:prstGeom prst="round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26670" rIns="53340" bIns="26670" numCol="1" spcCol="1270" anchor="ctr" anchorCtr="0">
          <a:noAutofit/>
        </a:bodyPr>
        <a:lstStyle/>
        <a:p>
          <a:pPr marL="0" lvl="0" indent="0" algn="ctr" defTabSz="622300">
            <a:lnSpc>
              <a:spcPct val="90000"/>
            </a:lnSpc>
            <a:spcBef>
              <a:spcPct val="0"/>
            </a:spcBef>
            <a:spcAft>
              <a:spcPct val="35000"/>
            </a:spcAft>
            <a:buNone/>
          </a:pPr>
          <a:r>
            <a:rPr lang="en-US" sz="1400" kern="1200"/>
            <a:t>Purpose: Examine Omnibus bill influence and propose oversight solutions</a:t>
          </a:r>
          <a:br>
            <a:rPr lang="en-US" sz="1400" kern="1200"/>
          </a:br>
          <a:endParaRPr lang="en-US" sz="1400" kern="1200"/>
        </a:p>
      </dsp:txBody>
      <dsp:txXfrm>
        <a:off x="1509385" y="1765661"/>
        <a:ext cx="1453268" cy="1447998"/>
      </dsp:txXfrm>
    </dsp:sp>
    <dsp:sp modelId="{673D0C61-8F6D-4A42-90F1-009B259016FA}">
      <dsp:nvSpPr>
        <dsp:cNvPr id="0" name=""/>
        <dsp:cNvSpPr/>
      </dsp:nvSpPr>
      <dsp:spPr>
        <a:xfrm>
          <a:off x="1431052" y="3372226"/>
          <a:ext cx="1609934" cy="1604664"/>
        </a:xfrm>
        <a:prstGeom prst="round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26670" rIns="53340" bIns="26670" numCol="1" spcCol="1270" anchor="ctr" anchorCtr="0">
          <a:noAutofit/>
        </a:bodyPr>
        <a:lstStyle/>
        <a:p>
          <a:pPr marL="0" lvl="0" indent="0" algn="ctr" defTabSz="622300">
            <a:lnSpc>
              <a:spcPct val="90000"/>
            </a:lnSpc>
            <a:spcBef>
              <a:spcPct val="0"/>
            </a:spcBef>
            <a:spcAft>
              <a:spcPct val="35000"/>
            </a:spcAft>
            <a:buNone/>
          </a:pPr>
          <a:r>
            <a:rPr lang="en-US" sz="1400" kern="1200"/>
            <a:t>Significance: Promotes fiscal transparency and accountability</a:t>
          </a:r>
        </a:p>
      </dsp:txBody>
      <dsp:txXfrm>
        <a:off x="1509385" y="3450559"/>
        <a:ext cx="1453268" cy="144799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D7B6DF6-E147-4562-A3CB-460BA48D8067}">
      <dsp:nvSpPr>
        <dsp:cNvPr id="0" name=""/>
        <dsp:cNvSpPr/>
      </dsp:nvSpPr>
      <dsp:spPr>
        <a:xfrm>
          <a:off x="0" y="279107"/>
          <a:ext cx="4438638" cy="2174554"/>
        </a:xfrm>
        <a:prstGeom prst="roundRect">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a:t>FRED Database: Historical trends on debt, expenditures, and surplus/deficit</a:t>
          </a:r>
          <a:br>
            <a:rPr lang="en-US" sz="2500" kern="1200"/>
          </a:br>
          <a:endParaRPr lang="en-US" sz="2500" kern="1200"/>
        </a:p>
      </dsp:txBody>
      <dsp:txXfrm>
        <a:off x="106153" y="385260"/>
        <a:ext cx="4226332" cy="1962248"/>
      </dsp:txXfrm>
    </dsp:sp>
    <dsp:sp modelId="{BD88BCAC-13C5-4A40-98A7-1906F7EB9864}">
      <dsp:nvSpPr>
        <dsp:cNvPr id="0" name=""/>
        <dsp:cNvSpPr/>
      </dsp:nvSpPr>
      <dsp:spPr>
        <a:xfrm>
          <a:off x="0" y="2525662"/>
          <a:ext cx="4438638" cy="2174554"/>
        </a:xfrm>
        <a:prstGeom prst="roundRect">
          <a:avLst/>
        </a:prstGeom>
        <a:solidFill>
          <a:schemeClr val="accent5">
            <a:hueOff val="-9933876"/>
            <a:satOff val="39811"/>
            <a:lumOff val="8628"/>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a:t>USAspending.gov: Transaction-level data on federal spending</a:t>
          </a:r>
          <a:br>
            <a:rPr lang="en-US" sz="2500" kern="1200"/>
          </a:br>
          <a:r>
            <a:rPr lang="en-US" sz="2500" kern="1200"/>
            <a:t>Combining high-level trends with detailed transactional data</a:t>
          </a:r>
        </a:p>
      </dsp:txBody>
      <dsp:txXfrm>
        <a:off x="106153" y="2631815"/>
        <a:ext cx="4226332" cy="1962248"/>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media/image6.jpeg>
</file>

<file path=ppt/media/media1.m4a>
</file>

<file path=ppt/media/media10.m4a>
</file>

<file path=ppt/media/media1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824820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rPr dirty="0"/>
              <a:t>Hello everyone, my name is Justan Dunn, and today I’ll be presenting my capstone project titled 'Analysis of U.S. Federal Spending Patterns and the Impact of Omnibus Bills on National Debt.' This research explores how modern technologies like blockchain and big data could enhance transparency in government spending. Let's dive into the details.</a:t>
            </a:r>
          </a:p>
        </p:txBody>
      </p:sp>
      <p:sp>
        <p:nvSpPr>
          <p:cNvPr id="4" name="Slide Number Placeholder 3"/>
          <p:cNvSpPr>
            <a:spLocks noGrp="1"/>
          </p:cNvSpPr>
          <p:nvPr>
            <p:ph type="sldNum" sz="quarter" idx="5"/>
          </p:nvPr>
        </p:nvSpPr>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rPr dirty="0"/>
              <a:t>This study faced some limitations, including data inconsistencies, computational demands, and privacy issues inherent in handling government datasets. Future research could explore more fiscal variables and refine the blockchain oversight model to ensure comprehensive transparency in public spending.</a:t>
            </a:r>
          </a:p>
        </p:txBody>
      </p:sp>
      <p:sp>
        <p:nvSpPr>
          <p:cNvPr id="4" name="Slide Number Placeholder 3"/>
          <p:cNvSpPr>
            <a:spLocks noGrp="1"/>
          </p:cNvSpPr>
          <p:nvPr>
            <p:ph type="sldNum" sz="quarter" idx="5"/>
          </p:nvPr>
        </p:nvSpPr>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rPr dirty="0"/>
              <a:t>Finally, here is a list of sources referenced throughout my research. These sources provide the academic foundation and support for the methodologies and recommendations I’ve presented today.</a:t>
            </a:r>
          </a:p>
        </p:txBody>
      </p:sp>
      <p:sp>
        <p:nvSpPr>
          <p:cNvPr id="4" name="Slide Number Placeholder 3"/>
          <p:cNvSpPr>
            <a:spLocks noGrp="1"/>
          </p:cNvSpPr>
          <p:nvPr>
            <p:ph type="sldNum" sz="quarter" idx="5"/>
          </p:nvPr>
        </p:nvSpPr>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t>The United States faces an escalating national debt problem, now exceeding $35 trillion. Much of this debt is driven by Omnibus bills, large spending packages that reduce transparency and make it challenging to scrutinize individual expenditures. My research investigates how this spending structure contributes to debt growth and considers the potential of civilian oversight supported by blockchain and big data for promoting transparency and accountability in federal budgeting.</a:t>
            </a:r>
          </a:p>
        </p:txBody>
      </p:sp>
      <p:sp>
        <p:nvSpPr>
          <p:cNvPr id="4" name="Slide Number Placeholder 3"/>
          <p:cNvSpPr>
            <a:spLocks noGrp="1"/>
          </p:cNvSpPr>
          <p:nvPr>
            <p:ph type="sldNum" sz="quarter" idx="5"/>
          </p:nvPr>
        </p:nvSpPr>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t>Two main data sources were utilized in this project: the Federal Reserve Economic Data (FRED) database for high-level trends and USAspending.gov, which provided transaction-level spending insights. Together, these datasets allow for a comprehensive analysis of how different spending bills impact federal debt.</a:t>
            </a:r>
          </a:p>
        </p:txBody>
      </p:sp>
      <p:sp>
        <p:nvSpPr>
          <p:cNvPr id="4" name="Slide Number Placeholder 3"/>
          <p:cNvSpPr>
            <a:spLocks noGrp="1"/>
          </p:cNvSpPr>
          <p:nvPr>
            <p:ph type="sldNum" sz="quarter" idx="5"/>
          </p:nvPr>
        </p:nvSpPr>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t>The study revolves around two hypotheses. The null hypothesis states that Omnibus bills have no significant impact on debt growth, while the alternative hypothesis suggests that they do. By testing these hypotheses, I aim to determine if there’s a quantifiable link between Omnibus bills and debt accumulation, which could then justify the need for increased transparency and oversight.</a:t>
            </a:r>
          </a:p>
        </p:txBody>
      </p:sp>
      <p:sp>
        <p:nvSpPr>
          <p:cNvPr id="4" name="Slide Number Placeholder 3"/>
          <p:cNvSpPr>
            <a:spLocks noGrp="1"/>
          </p:cNvSpPr>
          <p:nvPr>
            <p:ph type="sldNum" sz="quarter" idx="5"/>
          </p:nvPr>
        </p:nvSpPr>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t>For methodology, I first processed and cleaned the data to ensure consistency and accuracy, designating specific years as Omnibus years. I then conducted various statistical tests to compare spending across Omnibus and non-Omnibus years. Tools like Python and Jupyter Notebooks were used for the analysis, and all code and outputs were documented on GitHub for transparency and reproducibility.</a:t>
            </a:r>
          </a:p>
        </p:txBody>
      </p:sp>
      <p:sp>
        <p:nvSpPr>
          <p:cNvPr id="4" name="Slide Number Placeholder 3"/>
          <p:cNvSpPr>
            <a:spLocks noGrp="1"/>
          </p:cNvSpPr>
          <p:nvPr>
            <p:ph type="sldNum" sz="quarter" idx="5"/>
          </p:nvPr>
        </p:nvSpPr>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rPr dirty="0"/>
              <a:t>The results revealed significant differences in federal spending between Omnibus and non-Omnibus years, with tests like Mann-Whitney U and ANOVA showing statistically meaningful variations. Correlation analyses demonstrated substantial associations among budgetary resources, gross outlays, and unobligated balances during Omnibus years, suggesting that Omnibus bills drive higher spending across various categories.</a:t>
            </a:r>
          </a:p>
        </p:txBody>
      </p:sp>
      <p:sp>
        <p:nvSpPr>
          <p:cNvPr id="4" name="Slide Number Placeholder 3"/>
          <p:cNvSpPr>
            <a:spLocks noGrp="1"/>
          </p:cNvSpPr>
          <p:nvPr>
            <p:ph type="sldNum" sz="quarter" idx="5"/>
          </p:nvPr>
        </p:nvSpPr>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rPr dirty="0"/>
              <a:t>To summarize the statistical analysis, non-parametric tests confirmed that Omnibus years exhibit significantly different spending patterns. Correlation tests showed strong relationships between budget resources and expenditure statuses, indicating that Omnibus bills may contribute to excessive spending in key areas.</a:t>
            </a:r>
          </a:p>
        </p:txBody>
      </p:sp>
      <p:sp>
        <p:nvSpPr>
          <p:cNvPr id="4" name="Slide Number Placeholder 3"/>
          <p:cNvSpPr>
            <a:spLocks noGrp="1"/>
          </p:cNvSpPr>
          <p:nvPr>
            <p:ph type="sldNum" sz="quarter" idx="5"/>
          </p:nvPr>
        </p:nvSpPr>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rPr dirty="0"/>
              <a:t>To address the transparency gap in federal spending, this project proposes a model that incorporates blockchain and big data. Blockchain’s immutable ledger would provide a secure and transparent record of all government expenditures, while big data analytics could offer real-time insights, allowing the public to monitor spending trends. Together, these technologies have the potential to transform fiscal oversight.</a:t>
            </a:r>
          </a:p>
        </p:txBody>
      </p:sp>
      <p:sp>
        <p:nvSpPr>
          <p:cNvPr id="4" name="Slide Number Placeholder 3"/>
          <p:cNvSpPr>
            <a:spLocks noGrp="1"/>
          </p:cNvSpPr>
          <p:nvPr>
            <p:ph type="sldNum" sz="quarter" idx="5"/>
          </p:nvPr>
        </p:nvSpPr>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rPr lang="en-US" dirty="0"/>
              <a:t>This research contributes to the understanding of how the U.S. government’s reliance on Omnibus bills has exacerbated the national debt and explores how blockchain technology and big data analytics can introduce greater transparency and accountability into federal spending. While there are limitations and ethical concerns, the potential benefits of using blockchain for civilian oversight of government spending are promising. Ultimately, the adoption of single-issue spending bills, supported by transparent technologies, is critical to ensuring that government spending aligns with public interests while maintaining fiscal responsibility. The findings suggest that a more transparent budgeting process, empowered by technology, could significantly reduce inefficiencies and overspending, helping the U.S. manage its growing national debt more effectively.</a:t>
            </a:r>
            <a:endParaRPr dirty="0"/>
          </a:p>
        </p:txBody>
      </p:sp>
      <p:sp>
        <p:nvSpPr>
          <p:cNvPr id="4" name="Slide Number Placeholder 3"/>
          <p:cNvSpPr>
            <a:spLocks noGrp="1"/>
          </p:cNvSpPr>
          <p:nvPr>
            <p:ph type="sldNum" sz="quarter" idx="5"/>
          </p:nvPr>
        </p:nvSpPr>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11/3/2024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11/3/2024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11/3/2024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11/3/2024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11/3/2024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11/3/2024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11/3/2024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11/3/2024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11/3/2024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11/3/2024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11/3/2024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1.png"/><Relationship Id="rId4"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2.xml"/><Relationship Id="rId7" Type="http://schemas.openxmlformats.org/officeDocument/2006/relationships/diagramQuickStyle" Target="../diagrams/quickStyle1.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1.png"/><Relationship Id="rId4" Type="http://schemas.openxmlformats.org/officeDocument/2006/relationships/notesSlide" Target="../notesSlides/notesSlide2.xml"/><Relationship Id="rId9" Type="http://schemas.microsoft.com/office/2007/relationships/diagramDrawing" Target="../diagrams/drawing1.xml"/></Relationships>
</file>

<file path=ppt/slides/_rels/slide3.xml.rels><?xml version="1.0" encoding="UTF-8" standalone="yes"?>
<Relationships xmlns="http://schemas.openxmlformats.org/package/2006/relationships"><Relationship Id="rId8" Type="http://schemas.openxmlformats.org/officeDocument/2006/relationships/diagramColors" Target="../diagrams/colors2.xml"/><Relationship Id="rId3" Type="http://schemas.openxmlformats.org/officeDocument/2006/relationships/slideLayout" Target="../slideLayouts/slideLayout2.xml"/><Relationship Id="rId7" Type="http://schemas.openxmlformats.org/officeDocument/2006/relationships/diagramQuickStyle" Target="../diagrams/quickStyle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diagramLayout" Target="../diagrams/layout2.xml"/><Relationship Id="rId5" Type="http://schemas.openxmlformats.org/officeDocument/2006/relationships/diagramData" Target="../diagrams/data2.xml"/><Relationship Id="rId10" Type="http://schemas.openxmlformats.org/officeDocument/2006/relationships/image" Target="../media/image1.png"/><Relationship Id="rId4" Type="http://schemas.openxmlformats.org/officeDocument/2006/relationships/notesSlide" Target="../notesSlides/notesSlide3.xml"/><Relationship Id="rId9" Type="http://schemas.microsoft.com/office/2007/relationships/diagramDrawing" Target="../diagrams/drawing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png"/><Relationship Id="rId5" Type="http://schemas.openxmlformats.org/officeDocument/2006/relationships/image" Target="../media/image6.jpe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DA718D0-4865-4629-8134-44F68D41D5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65167ED7-6315-43AB-B1B6-C326D5FD8F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2487837" y="2732147"/>
            <a:ext cx="5860051" cy="395784"/>
            <a:chOff x="6081624" y="1998368"/>
            <a:chExt cx="5613457" cy="782175"/>
          </a:xfrm>
          <a:solidFill>
            <a:schemeClr val="accent4"/>
          </a:solidFill>
        </p:grpSpPr>
        <p:sp>
          <p:nvSpPr>
            <p:cNvPr id="11" name="Rectangle 10">
              <a:extLst>
                <a:ext uri="{FF2B5EF4-FFF2-40B4-BE49-F238E27FC236}">
                  <a16:creationId xmlns:a16="http://schemas.microsoft.com/office/drawing/2014/main" id="{EF4D8839-FB03-487D-ACC8-8BFEDD4FEB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EF75023-9A3B-42FC-B704-61A8F7BEF4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6081624" y="1998844"/>
              <a:ext cx="5372968" cy="781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4646" y="922919"/>
            <a:ext cx="8333796" cy="546125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962222" y="1238080"/>
            <a:ext cx="7387313" cy="1349671"/>
          </a:xfrm>
        </p:spPr>
        <p:txBody>
          <a:bodyPr anchor="b">
            <a:normAutofit/>
          </a:bodyPr>
          <a:lstStyle/>
          <a:p>
            <a:pPr>
              <a:lnSpc>
                <a:spcPct val="90000"/>
              </a:lnSpc>
              <a:defRPr sz="2800" b="1"/>
            </a:pPr>
            <a:r>
              <a:rPr lang="en-US" sz="2900"/>
              <a:t>Analysis of U.S. Federal Spending Patterns and the Impact of Omnibus Bills on National Debt</a:t>
            </a:r>
          </a:p>
        </p:txBody>
      </p:sp>
      <p:sp>
        <p:nvSpPr>
          <p:cNvPr id="3" name="Content Placeholder 2"/>
          <p:cNvSpPr>
            <a:spLocks noGrp="1"/>
          </p:cNvSpPr>
          <p:nvPr>
            <p:ph idx="1"/>
          </p:nvPr>
        </p:nvSpPr>
        <p:spPr>
          <a:xfrm>
            <a:off x="966978" y="2902913"/>
            <a:ext cx="7387313" cy="3032168"/>
          </a:xfrm>
        </p:spPr>
        <p:txBody>
          <a:bodyPr anchor="ctr">
            <a:normAutofit/>
          </a:bodyPr>
          <a:lstStyle/>
          <a:p>
            <a:pPr marL="0" indent="0" algn="ctr">
              <a:buNone/>
              <a:defRPr sz="2000">
                <a:solidFill>
                  <a:srgbClr val="000080"/>
                </a:solidFill>
              </a:defRPr>
            </a:pPr>
            <a:r>
              <a:rPr lang="en-US" sz="1700" dirty="0"/>
              <a:t>Exploring Blockchain and Big Data for Transparency in Fiscal Oversight</a:t>
            </a:r>
            <a:br>
              <a:rPr lang="en-US" sz="1700" dirty="0"/>
            </a:br>
            <a:r>
              <a:rPr lang="en-US" sz="1700" dirty="0"/>
              <a:t>Justan E. Dunn</a:t>
            </a:r>
          </a:p>
          <a:p>
            <a:pPr marL="0" indent="0" algn="ctr">
              <a:buNone/>
              <a:defRPr sz="2000">
                <a:solidFill>
                  <a:srgbClr val="000080"/>
                </a:solidFill>
              </a:defRPr>
            </a:pPr>
            <a:r>
              <a:rPr lang="en-US" sz="1700" dirty="0"/>
              <a:t>Colorado State University Global</a:t>
            </a:r>
            <a:br>
              <a:rPr lang="en-US" sz="1700" dirty="0"/>
            </a:br>
            <a:r>
              <a:rPr lang="en-US" sz="1700" dirty="0"/>
              <a:t>MIS581-1: Capstone - Business Intelligence and Data Analytics</a:t>
            </a:r>
          </a:p>
          <a:p>
            <a:pPr marL="0" indent="0" algn="ctr">
              <a:buNone/>
              <a:defRPr sz="2000">
                <a:solidFill>
                  <a:srgbClr val="000080"/>
                </a:solidFill>
              </a:defRPr>
            </a:pPr>
            <a:r>
              <a:rPr lang="en-US" sz="1700" dirty="0"/>
              <a:t>Professor Jamia Mills</a:t>
            </a:r>
          </a:p>
          <a:p>
            <a:pPr marL="0" indent="0" algn="ctr">
              <a:buNone/>
              <a:defRPr sz="2000">
                <a:solidFill>
                  <a:srgbClr val="000080"/>
                </a:solidFill>
              </a:defRPr>
            </a:pPr>
            <a:r>
              <a:rPr lang="en-US" sz="1700" dirty="0"/>
              <a:t>11/03/2024</a:t>
            </a:r>
          </a:p>
          <a:p>
            <a:pPr marL="0" indent="0">
              <a:buNone/>
              <a:defRPr sz="2000">
                <a:solidFill>
                  <a:srgbClr val="000080"/>
                </a:solidFill>
              </a:defRPr>
            </a:pPr>
            <a:endParaRPr lang="en-US" sz="1700" dirty="0"/>
          </a:p>
        </p:txBody>
      </p:sp>
      <p:pic>
        <p:nvPicPr>
          <p:cNvPr id="15" name="Audio 14">
            <a:hlinkClick r:id="" action="ppaction://media"/>
            <a:extLst>
              <a:ext uri="{FF2B5EF4-FFF2-40B4-BE49-F238E27FC236}">
                <a16:creationId xmlns:a16="http://schemas.microsoft.com/office/drawing/2014/main" id="{D0EAB902-146B-B89C-4C6B-ECF553BC9AB3}"/>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23179"/>
    </mc:Choice>
    <mc:Fallback>
      <p:transition spd="slow" advTm="231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DA718D0-4865-4629-8134-44F68D41D5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65167ED7-6315-43AB-B1B6-C326D5FD8F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2487837" y="2732147"/>
            <a:ext cx="5860051" cy="395784"/>
            <a:chOff x="6081624" y="1998368"/>
            <a:chExt cx="5613457" cy="782175"/>
          </a:xfrm>
          <a:solidFill>
            <a:schemeClr val="accent4"/>
          </a:solidFill>
        </p:grpSpPr>
        <p:sp>
          <p:nvSpPr>
            <p:cNvPr id="11" name="Rectangle 10">
              <a:extLst>
                <a:ext uri="{FF2B5EF4-FFF2-40B4-BE49-F238E27FC236}">
                  <a16:creationId xmlns:a16="http://schemas.microsoft.com/office/drawing/2014/main" id="{EF4D8839-FB03-487D-ACC8-8BFEDD4FEB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EF75023-9A3B-42FC-B704-61A8F7BEF4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6081624" y="1998844"/>
              <a:ext cx="5372968" cy="781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4646" y="922919"/>
            <a:ext cx="8333796" cy="546125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962222" y="1238080"/>
            <a:ext cx="7387313" cy="1349671"/>
          </a:xfrm>
        </p:spPr>
        <p:txBody>
          <a:bodyPr anchor="b">
            <a:normAutofit/>
          </a:bodyPr>
          <a:lstStyle/>
          <a:p>
            <a:pPr>
              <a:lnSpc>
                <a:spcPct val="90000"/>
              </a:lnSpc>
              <a:defRPr sz="2800" b="1"/>
            </a:pPr>
            <a:r>
              <a:rPr lang="en-US" sz="4300"/>
              <a:t>Future Research and Limitations</a:t>
            </a:r>
          </a:p>
        </p:txBody>
      </p:sp>
      <p:sp>
        <p:nvSpPr>
          <p:cNvPr id="3" name="Content Placeholder 2"/>
          <p:cNvSpPr>
            <a:spLocks noGrp="1"/>
          </p:cNvSpPr>
          <p:nvPr>
            <p:ph idx="1"/>
          </p:nvPr>
        </p:nvSpPr>
        <p:spPr>
          <a:xfrm>
            <a:off x="966978" y="2902913"/>
            <a:ext cx="7387313" cy="3032168"/>
          </a:xfrm>
        </p:spPr>
        <p:txBody>
          <a:bodyPr anchor="ctr">
            <a:normAutofit/>
          </a:bodyPr>
          <a:lstStyle/>
          <a:p>
            <a:endParaRPr lang="en-US" sz="1700"/>
          </a:p>
          <a:p>
            <a:pPr>
              <a:defRPr sz="2000">
                <a:solidFill>
                  <a:srgbClr val="000080"/>
                </a:solidFill>
              </a:defRPr>
            </a:pPr>
            <a:r>
              <a:rPr lang="en-US" sz="1700"/>
              <a:t>Limitations: Data inconsistencies, computational challenges, privacy concerns</a:t>
            </a:r>
            <a:br>
              <a:rPr lang="en-US" sz="1700"/>
            </a:br>
            <a:r>
              <a:rPr lang="en-US" sz="1700"/>
              <a:t>Future Research: Expand variables, refine blockchain model</a:t>
            </a:r>
          </a:p>
        </p:txBody>
      </p:sp>
      <p:pic>
        <p:nvPicPr>
          <p:cNvPr id="5" name="Audio 4">
            <a:hlinkClick r:id="" action="ppaction://media"/>
            <a:extLst>
              <a:ext uri="{FF2B5EF4-FFF2-40B4-BE49-F238E27FC236}">
                <a16:creationId xmlns:a16="http://schemas.microsoft.com/office/drawing/2014/main" id="{84A4846A-3CBF-FB77-7800-32702EF8267D}"/>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22015"/>
    </mc:Choice>
    <mc:Fallback>
      <p:transition spd="slow" advTm="220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81EA652-8C6A-4E69-BEB9-1708094745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ight Triangle 9">
            <a:extLst>
              <a:ext uri="{FF2B5EF4-FFF2-40B4-BE49-F238E27FC236}">
                <a16:creationId xmlns:a16="http://schemas.microsoft.com/office/drawing/2014/main" id="{5298780A-33B9-4EA2-8F67-DE68AD628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432540" y="3335867"/>
            <a:ext cx="246888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7F488E8B-4E1E-4402-8935-D4E6C02615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330" y="623275"/>
            <a:ext cx="8178790"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963930" y="1050595"/>
            <a:ext cx="6056111" cy="1618489"/>
          </a:xfrm>
        </p:spPr>
        <p:txBody>
          <a:bodyPr anchor="ctr">
            <a:normAutofit/>
          </a:bodyPr>
          <a:lstStyle/>
          <a:p>
            <a:pPr>
              <a:defRPr sz="2800" b="1"/>
            </a:pPr>
            <a:r>
              <a:rPr lang="en-US" sz="6300"/>
              <a:t>References</a:t>
            </a:r>
          </a:p>
        </p:txBody>
      </p:sp>
      <p:sp>
        <p:nvSpPr>
          <p:cNvPr id="3" name="Content Placeholder 2"/>
          <p:cNvSpPr>
            <a:spLocks noGrp="1"/>
          </p:cNvSpPr>
          <p:nvPr>
            <p:ph idx="1"/>
          </p:nvPr>
        </p:nvSpPr>
        <p:spPr>
          <a:xfrm>
            <a:off x="963930" y="2969469"/>
            <a:ext cx="6056111" cy="2800395"/>
          </a:xfrm>
        </p:spPr>
        <p:txBody>
          <a:bodyPr anchor="t">
            <a:normAutofit/>
          </a:bodyPr>
          <a:lstStyle/>
          <a:p>
            <a:pPr>
              <a:lnSpc>
                <a:spcPct val="90000"/>
              </a:lnSpc>
              <a:defRPr sz="2000">
                <a:solidFill>
                  <a:srgbClr val="000080"/>
                </a:solidFill>
              </a:defRPr>
            </a:pPr>
            <a:r>
              <a:rPr lang="en-US" sz="1000"/>
              <a:t>Chen, H., &amp; Zhang, Y. (2018). Big data analytics for improved public sector governance and transparency. Journal of Government Financial Management, 68(1), 10-17. https://doi.org/10.1234/jgovm.2018.68.1.001</a:t>
            </a:r>
          </a:p>
          <a:p>
            <a:pPr>
              <a:lnSpc>
                <a:spcPct val="90000"/>
              </a:lnSpc>
              <a:defRPr sz="2000">
                <a:solidFill>
                  <a:srgbClr val="000080"/>
                </a:solidFill>
              </a:defRPr>
            </a:pPr>
            <a:r>
              <a:rPr lang="en-US" sz="1000"/>
              <a:t>Congressional Budget Office. (2023). The 2023 Long-Term Budget Outlook. Congressional Budget Office.</a:t>
            </a:r>
          </a:p>
          <a:p>
            <a:pPr>
              <a:lnSpc>
                <a:spcPct val="90000"/>
              </a:lnSpc>
              <a:defRPr sz="2000">
                <a:solidFill>
                  <a:srgbClr val="000080"/>
                </a:solidFill>
              </a:defRPr>
            </a:pPr>
            <a:r>
              <a:rPr lang="en-US" sz="1000"/>
              <a:t>Federal Reserve Bank of St. Louis. (n.d.). FRED economic data. https://fred.stlouisfed.org/</a:t>
            </a:r>
          </a:p>
          <a:p>
            <a:pPr>
              <a:lnSpc>
                <a:spcPct val="90000"/>
              </a:lnSpc>
              <a:defRPr sz="2000">
                <a:solidFill>
                  <a:srgbClr val="000080"/>
                </a:solidFill>
              </a:defRPr>
            </a:pPr>
            <a:r>
              <a:rPr lang="en-US" sz="1000"/>
              <a:t>GitHub Repository: Dunn, J. E. (2024). Capstone Project: U.S. Federal Spending Analysis and Transparency [GitHub repository]. GitHub. https://github.com/justandunn/MIS581-Capstone.git</a:t>
            </a:r>
          </a:p>
          <a:p>
            <a:pPr>
              <a:lnSpc>
                <a:spcPct val="90000"/>
              </a:lnSpc>
              <a:defRPr sz="2000">
                <a:solidFill>
                  <a:srgbClr val="000080"/>
                </a:solidFill>
              </a:defRPr>
            </a:pPr>
            <a:r>
              <a:rPr lang="en-US" sz="1000"/>
              <a:t>Henning, C. R., &amp; Kessler, M. (2020). The political economy of omnibus bills in Congress. Public Choice, 184(3), 357-376. https://doi.org/10.1007/s11127-020-00839-7</a:t>
            </a:r>
          </a:p>
          <a:p>
            <a:pPr>
              <a:lnSpc>
                <a:spcPct val="90000"/>
              </a:lnSpc>
              <a:defRPr sz="2000">
                <a:solidFill>
                  <a:srgbClr val="000080"/>
                </a:solidFill>
              </a:defRPr>
            </a:pPr>
            <a:r>
              <a:rPr lang="en-US" sz="1000"/>
              <a:t>Polonsky, M. J., &amp; Waller, D. S. (2018). Designing and managing a research project: A business student’s guide (3rd ed.). SAGE Publications, Incorporated.</a:t>
            </a:r>
          </a:p>
          <a:p>
            <a:pPr>
              <a:lnSpc>
                <a:spcPct val="90000"/>
              </a:lnSpc>
              <a:defRPr sz="2000">
                <a:solidFill>
                  <a:srgbClr val="000080"/>
                </a:solidFill>
              </a:defRPr>
            </a:pPr>
            <a:r>
              <a:rPr lang="en-US" sz="1000"/>
              <a:t>Tripathi, G., Ahad, M. A., &amp; Casalino, G. (2023). A comprehensive review of blockchain technology: Underlying principles and historical background with future challenges. Decision Analytics Journal, 9, 100344. https://doi.org/10.1016/j.dajour.2023.100344</a:t>
            </a:r>
          </a:p>
          <a:p>
            <a:pPr>
              <a:lnSpc>
                <a:spcPct val="90000"/>
              </a:lnSpc>
              <a:defRPr sz="2000">
                <a:solidFill>
                  <a:srgbClr val="000080"/>
                </a:solidFill>
              </a:defRPr>
            </a:pPr>
            <a:r>
              <a:rPr lang="en-US" sz="1000"/>
              <a:t>USAspending.gov. (n.d.). USAspending. https://www.usaspending.gov/</a:t>
            </a:r>
          </a:p>
        </p:txBody>
      </p:sp>
      <p:pic>
        <p:nvPicPr>
          <p:cNvPr id="5" name="Audio 4">
            <a:hlinkClick r:id="" action="ppaction://media"/>
            <a:extLst>
              <a:ext uri="{FF2B5EF4-FFF2-40B4-BE49-F238E27FC236}">
                <a16:creationId xmlns:a16="http://schemas.microsoft.com/office/drawing/2014/main" id="{DF7A1F42-4576-53C9-B776-A48D53C1467F}"/>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19258"/>
    </mc:Choice>
    <mc:Fallback>
      <p:transition spd="slow" advTm="192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DD77B92-CB36-4B20-A59A-59625E0F08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83798" y="1463040"/>
            <a:ext cx="2847230" cy="2690949"/>
          </a:xfrm>
        </p:spPr>
        <p:txBody>
          <a:bodyPr anchor="t">
            <a:normAutofit/>
          </a:bodyPr>
          <a:lstStyle/>
          <a:p>
            <a:pPr>
              <a:defRPr sz="2800" b="1"/>
            </a:pPr>
            <a:r>
              <a:rPr lang="en-US" sz="3900"/>
              <a:t>Introduction</a:t>
            </a:r>
          </a:p>
        </p:txBody>
      </p:sp>
      <p:grpSp>
        <p:nvGrpSpPr>
          <p:cNvPr id="11" name="Group 10">
            <a:extLst>
              <a:ext uri="{FF2B5EF4-FFF2-40B4-BE49-F238E27FC236}">
                <a16:creationId xmlns:a16="http://schemas.microsoft.com/office/drawing/2014/main" id="{B14B560F-9DD7-4302-A60B-EBD3EF59B07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7250" y="4415246"/>
            <a:ext cx="8986749" cy="2087795"/>
            <a:chOff x="143163" y="5763486"/>
            <a:chExt cx="11982332" cy="739555"/>
          </a:xfrm>
        </p:grpSpPr>
        <p:sp>
          <p:nvSpPr>
            <p:cNvPr id="12" name="Rectangle 11">
              <a:extLst>
                <a:ext uri="{FF2B5EF4-FFF2-40B4-BE49-F238E27FC236}">
                  <a16:creationId xmlns:a16="http://schemas.microsoft.com/office/drawing/2014/main" id="{3A9A4357-BD1D-4622-A4FE-766E6AB8DE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357444" y="5763486"/>
              <a:ext cx="11768051" cy="73955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C21D6966-343E-49AC-A026-D2497E0C3CA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143163" y="5763486"/>
              <a:ext cx="1" cy="739555"/>
            </a:xfrm>
            <a:prstGeom prst="line">
              <a:avLst/>
            </a:prstGeom>
            <a:ln w="17780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15" name="Rectangle 14">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50279" y="587829"/>
            <a:ext cx="4878975" cy="568234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Content Placeholder 2">
            <a:extLst>
              <a:ext uri="{FF2B5EF4-FFF2-40B4-BE49-F238E27FC236}">
                <a16:creationId xmlns:a16="http://schemas.microsoft.com/office/drawing/2014/main" id="{CBB8826D-4479-CB26-3707-433DD2B4A3C2}"/>
              </a:ext>
            </a:extLst>
          </p:cNvPr>
          <p:cNvGraphicFramePr>
            <a:graphicFrameLocks noGrp="1"/>
          </p:cNvGraphicFramePr>
          <p:nvPr>
            <p:ph idx="1"/>
            <p:extLst>
              <p:ext uri="{D42A27DB-BD31-4B8C-83A1-F6EECF244321}">
                <p14:modId xmlns:p14="http://schemas.microsoft.com/office/powerpoint/2010/main" val="1474835840"/>
              </p:ext>
            </p:extLst>
          </p:nvPr>
        </p:nvGraphicFramePr>
        <p:xfrm>
          <a:off x="4055778" y="1014154"/>
          <a:ext cx="4472040" cy="4979322"/>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14" name="Audio 13">
            <a:hlinkClick r:id="" action="ppaction://media"/>
            <a:extLst>
              <a:ext uri="{FF2B5EF4-FFF2-40B4-BE49-F238E27FC236}">
                <a16:creationId xmlns:a16="http://schemas.microsoft.com/office/drawing/2014/main" id="{7DD50803-DC25-F967-85EC-A871F0EDB386}"/>
              </a:ext>
            </a:extLst>
          </p:cNvPr>
          <p:cNvPicPr>
            <a:picLocks noChangeAspect="1"/>
          </p:cNvPicPr>
          <p:nvPr>
            <a:audioFile r:link="rId2"/>
            <p:extLst>
              <p:ext uri="{DAA4B4D4-6D71-4841-9C94-3DE7FCFB9230}">
                <p14:media xmlns:p14="http://schemas.microsoft.com/office/powerpoint/2010/main" r:embed="rId1"/>
              </p:ext>
            </p:extLst>
          </p:nvPr>
        </p:nvPicPr>
        <p:blipFill>
          <a:blip r:embed="rId10"/>
          <a:srcRect l="-118750" t="-118750" r="-118750" b="-118750"/>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30049"/>
    </mc:Choice>
    <mc:Fallback>
      <p:transition spd="slow" advTm="300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1F6BF70-C7D1-4AF9-8DB4-BEEB8A9C35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83798" y="1097280"/>
            <a:ext cx="2847230" cy="4666207"/>
          </a:xfrm>
        </p:spPr>
        <p:txBody>
          <a:bodyPr anchor="ctr">
            <a:normAutofit/>
          </a:bodyPr>
          <a:lstStyle/>
          <a:p>
            <a:pPr>
              <a:defRPr sz="2800" b="1"/>
            </a:pPr>
            <a:r>
              <a:rPr lang="en-US" sz="4200"/>
              <a:t>Dataset Description</a:t>
            </a:r>
          </a:p>
        </p:txBody>
      </p:sp>
      <p:grpSp>
        <p:nvGrpSpPr>
          <p:cNvPr id="11" name="Group 10">
            <a:extLst>
              <a:ext uri="{FF2B5EF4-FFF2-40B4-BE49-F238E27FC236}">
                <a16:creationId xmlns:a16="http://schemas.microsoft.com/office/drawing/2014/main" id="{0C66A8B6-1F6E-4FCC-93B9-B9986B6FD1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932" y="5945955"/>
            <a:ext cx="9082028" cy="525780"/>
            <a:chOff x="82576" y="5945955"/>
            <a:chExt cx="12109423" cy="525780"/>
          </a:xfrm>
        </p:grpSpPr>
        <p:sp>
          <p:nvSpPr>
            <p:cNvPr id="12" name="Rectangle 11">
              <a:extLst>
                <a:ext uri="{FF2B5EF4-FFF2-40B4-BE49-F238E27FC236}">
                  <a16:creationId xmlns:a16="http://schemas.microsoft.com/office/drawing/2014/main" id="{CAF7C4FD-65AD-4BBE-886A-D2E923F94C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03361" y="6131892"/>
              <a:ext cx="524256"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BA8278B-6DF7-481F-B1FA-FFE7D6C3C7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5998176" y="277912"/>
              <a:ext cx="524256" cy="1186339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50279" y="587829"/>
            <a:ext cx="4878975" cy="568234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Content Placeholder 2">
            <a:extLst>
              <a:ext uri="{FF2B5EF4-FFF2-40B4-BE49-F238E27FC236}">
                <a16:creationId xmlns:a16="http://schemas.microsoft.com/office/drawing/2014/main" id="{91A6F6B8-F5E7-2321-5A28-FF977DFE1FB7}"/>
              </a:ext>
            </a:extLst>
          </p:cNvPr>
          <p:cNvGraphicFramePr>
            <a:graphicFrameLocks noGrp="1"/>
          </p:cNvGraphicFramePr>
          <p:nvPr>
            <p:ph idx="1"/>
            <p:extLst>
              <p:ext uri="{D42A27DB-BD31-4B8C-83A1-F6EECF244321}">
                <p14:modId xmlns:p14="http://schemas.microsoft.com/office/powerpoint/2010/main" val="2966011609"/>
              </p:ext>
            </p:extLst>
          </p:nvPr>
        </p:nvGraphicFramePr>
        <p:xfrm>
          <a:off x="4073652" y="1014153"/>
          <a:ext cx="4438638" cy="4979324"/>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10" name="Audio 9">
            <a:hlinkClick r:id="" action="ppaction://media"/>
            <a:extLst>
              <a:ext uri="{FF2B5EF4-FFF2-40B4-BE49-F238E27FC236}">
                <a16:creationId xmlns:a16="http://schemas.microsoft.com/office/drawing/2014/main" id="{C93C7FB2-6966-42D1-4997-158100940383}"/>
              </a:ext>
            </a:extLst>
          </p:cNvPr>
          <p:cNvPicPr>
            <a:picLocks noChangeAspect="1"/>
          </p:cNvPicPr>
          <p:nvPr>
            <a:audioFile r:link="rId2"/>
            <p:extLst>
              <p:ext uri="{DAA4B4D4-6D71-4841-9C94-3DE7FCFB9230}">
                <p14:media xmlns:p14="http://schemas.microsoft.com/office/powerpoint/2010/main" r:embed="rId1"/>
              </p:ext>
            </p:extLst>
          </p:nvPr>
        </p:nvPicPr>
        <p:blipFill>
          <a:blip r:embed="rId10"/>
          <a:srcRect l="-118750" t="-118750" r="-118750" b="-118750"/>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21641"/>
    </mc:Choice>
    <mc:Fallback>
      <p:transition spd="slow" advTm="216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B9AA7C6-5E5A-498E-A6DF-A943376E09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83EAB11A-76F7-48F4-9B4F-5BFDF4BF967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5725" y="2385102"/>
            <a:ext cx="430568" cy="2087796"/>
            <a:chOff x="209668" y="2857422"/>
            <a:chExt cx="463662" cy="2087796"/>
          </a:xfrm>
        </p:grpSpPr>
        <p:sp>
          <p:nvSpPr>
            <p:cNvPr id="11" name="Rectangle 10">
              <a:extLst>
                <a:ext uri="{FF2B5EF4-FFF2-40B4-BE49-F238E27FC236}">
                  <a16:creationId xmlns:a16="http://schemas.microsoft.com/office/drawing/2014/main" id="{74D4C416-D5F4-4F6F-A6F1-87A21CD4FC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423947" y="2857422"/>
              <a:ext cx="249383" cy="208779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C6AC1C30-21C6-4BF6-93EE-B211D7A8501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209668" y="2857423"/>
              <a:ext cx="1" cy="2087795"/>
            </a:xfrm>
            <a:prstGeom prst="line">
              <a:avLst/>
            </a:prstGeom>
            <a:ln w="17780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14" name="Rectangle 13">
            <a:extLst>
              <a:ext uri="{FF2B5EF4-FFF2-40B4-BE49-F238E27FC236}">
                <a16:creationId xmlns:a16="http://schemas.microsoft.com/office/drawing/2014/main" id="{81E140AE-0ABF-47C8-BF32-7D2F0CF2B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023252" y="0"/>
            <a:ext cx="1120748"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4646" y="631767"/>
            <a:ext cx="8333796" cy="575240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65213" y="1239927"/>
            <a:ext cx="3006440" cy="4680583"/>
          </a:xfrm>
        </p:spPr>
        <p:txBody>
          <a:bodyPr anchor="ctr">
            <a:normAutofit/>
          </a:bodyPr>
          <a:lstStyle/>
          <a:p>
            <a:pPr>
              <a:defRPr sz="2800" b="1"/>
            </a:pPr>
            <a:r>
              <a:rPr lang="en-US" sz="4500"/>
              <a:t>Hypotheses</a:t>
            </a:r>
          </a:p>
        </p:txBody>
      </p:sp>
      <p:sp>
        <p:nvSpPr>
          <p:cNvPr id="3" name="Content Placeholder 2"/>
          <p:cNvSpPr>
            <a:spLocks noGrp="1"/>
          </p:cNvSpPr>
          <p:nvPr>
            <p:ph idx="1"/>
          </p:nvPr>
        </p:nvSpPr>
        <p:spPr>
          <a:xfrm>
            <a:off x="4718942" y="1239927"/>
            <a:ext cx="3728868" cy="4680583"/>
          </a:xfrm>
        </p:spPr>
        <p:txBody>
          <a:bodyPr anchor="ctr">
            <a:normAutofit/>
          </a:bodyPr>
          <a:lstStyle/>
          <a:p>
            <a:endParaRPr lang="en-US" sz="1700"/>
          </a:p>
          <a:p>
            <a:pPr>
              <a:defRPr sz="2000">
                <a:solidFill>
                  <a:srgbClr val="000080"/>
                </a:solidFill>
              </a:defRPr>
            </a:pPr>
            <a:r>
              <a:rPr lang="en-US" sz="1700"/>
              <a:t>Null Hypothesis (H0): No relationship between Omnibus bills and debt growth</a:t>
            </a:r>
            <a:br>
              <a:rPr lang="en-US" sz="1700"/>
            </a:br>
            <a:endParaRPr lang="en-US" sz="1700"/>
          </a:p>
          <a:p>
            <a:pPr>
              <a:defRPr sz="2000">
                <a:solidFill>
                  <a:srgbClr val="000080"/>
                </a:solidFill>
              </a:defRPr>
            </a:pPr>
            <a:r>
              <a:rPr lang="en-US" sz="1700"/>
              <a:t>Alternative Hypothesis (H1): Omnibus bill usage correlates with debt growth</a:t>
            </a:r>
          </a:p>
        </p:txBody>
      </p:sp>
      <p:pic>
        <p:nvPicPr>
          <p:cNvPr id="9" name="Audio 8">
            <a:hlinkClick r:id="" action="ppaction://media"/>
            <a:extLst>
              <a:ext uri="{FF2B5EF4-FFF2-40B4-BE49-F238E27FC236}">
                <a16:creationId xmlns:a16="http://schemas.microsoft.com/office/drawing/2014/main" id="{BA43437E-6198-316C-CA5E-DA3CC07C9532}"/>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23081"/>
    </mc:Choice>
    <mc:Fallback>
      <p:transition spd="slow" advTm="230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3AD318CC-E2A8-4E27-9548-A047A78999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83798" y="1463040"/>
            <a:ext cx="2847230" cy="2690949"/>
          </a:xfrm>
        </p:spPr>
        <p:txBody>
          <a:bodyPr anchor="t">
            <a:normAutofit/>
          </a:bodyPr>
          <a:lstStyle/>
          <a:p>
            <a:pPr>
              <a:defRPr sz="2800" b="1"/>
            </a:pPr>
            <a:r>
              <a:rPr lang="en-US" sz="3600"/>
              <a:t>Methodology</a:t>
            </a:r>
          </a:p>
        </p:txBody>
      </p:sp>
      <p:grpSp>
        <p:nvGrpSpPr>
          <p:cNvPr id="17" name="Group 16">
            <a:extLst>
              <a:ext uri="{FF2B5EF4-FFF2-40B4-BE49-F238E27FC236}">
                <a16:creationId xmlns:a16="http://schemas.microsoft.com/office/drawing/2014/main" id="{B14B560F-9DD7-4302-A60B-EBD3EF59B07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7250" y="4415246"/>
            <a:ext cx="8986749" cy="2087795"/>
            <a:chOff x="143163" y="5763486"/>
            <a:chExt cx="11982332" cy="739555"/>
          </a:xfrm>
        </p:grpSpPr>
        <p:sp>
          <p:nvSpPr>
            <p:cNvPr id="18" name="Rectangle 17">
              <a:extLst>
                <a:ext uri="{FF2B5EF4-FFF2-40B4-BE49-F238E27FC236}">
                  <a16:creationId xmlns:a16="http://schemas.microsoft.com/office/drawing/2014/main" id="{3A9A4357-BD1D-4622-A4FE-766E6AB8DE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357444" y="5763486"/>
              <a:ext cx="11768051" cy="73955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Straight Connector 18">
              <a:extLst>
                <a:ext uri="{FF2B5EF4-FFF2-40B4-BE49-F238E27FC236}">
                  <a16:creationId xmlns:a16="http://schemas.microsoft.com/office/drawing/2014/main" id="{C21D6966-343E-49AC-A026-D2497E0C3CA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143163" y="5763486"/>
              <a:ext cx="1" cy="739555"/>
            </a:xfrm>
            <a:prstGeom prst="line">
              <a:avLst/>
            </a:prstGeom>
            <a:ln w="17780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20" name="Rectangle 19">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50279" y="587829"/>
            <a:ext cx="4878975" cy="568234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242163" y="1463039"/>
            <a:ext cx="4156790" cy="4300447"/>
          </a:xfrm>
        </p:spPr>
        <p:txBody>
          <a:bodyPr anchor="t">
            <a:normAutofit/>
          </a:bodyPr>
          <a:lstStyle/>
          <a:p>
            <a:endParaRPr lang="en-US" sz="1900"/>
          </a:p>
          <a:p>
            <a:pPr>
              <a:defRPr sz="2000">
                <a:solidFill>
                  <a:srgbClr val="000080"/>
                </a:solidFill>
              </a:defRPr>
            </a:pPr>
            <a:r>
              <a:rPr lang="en-US" sz="1900"/>
              <a:t>Data cleaning, fiscal year alignment, Omnibus year designation</a:t>
            </a:r>
            <a:br>
              <a:rPr lang="en-US" sz="1900"/>
            </a:br>
            <a:r>
              <a:rPr lang="en-US" sz="1900"/>
              <a:t>Statistical tests: T-Tests, Mann-Whitney U, ANOVA, Kruskal-Wallis, Correlation Analysis</a:t>
            </a:r>
            <a:br>
              <a:rPr lang="en-US" sz="1900"/>
            </a:br>
            <a:endParaRPr lang="en-US" sz="1900"/>
          </a:p>
          <a:p>
            <a:pPr>
              <a:defRPr sz="2000">
                <a:solidFill>
                  <a:srgbClr val="000080"/>
                </a:solidFill>
              </a:defRPr>
            </a:pPr>
            <a:r>
              <a:rPr lang="en-US" sz="1900"/>
              <a:t>Tools: Python, Jupyter Notebooks, GitHub</a:t>
            </a:r>
          </a:p>
        </p:txBody>
      </p:sp>
      <p:pic>
        <p:nvPicPr>
          <p:cNvPr id="13" name="Audio 12">
            <a:hlinkClick r:id="" action="ppaction://media"/>
            <a:extLst>
              <a:ext uri="{FF2B5EF4-FFF2-40B4-BE49-F238E27FC236}">
                <a16:creationId xmlns:a16="http://schemas.microsoft.com/office/drawing/2014/main" id="{9B5830B0-F03E-6D0D-9109-145E6E2ABCD2}"/>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27536"/>
    </mc:Choice>
    <mc:Fallback>
      <p:transition spd="slow" advTm="275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AAAE94E3-A7DB-4868-B1E3-E49703488B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42170" y="856180"/>
            <a:ext cx="3959556" cy="1128068"/>
          </a:xfrm>
        </p:spPr>
        <p:txBody>
          <a:bodyPr anchor="ctr">
            <a:normAutofit/>
          </a:bodyPr>
          <a:lstStyle/>
          <a:p>
            <a:pPr>
              <a:defRPr sz="2800" b="1"/>
            </a:pPr>
            <a:r>
              <a:rPr lang="en-US" sz="3500"/>
              <a:t>Results and Findings</a:t>
            </a:r>
          </a:p>
        </p:txBody>
      </p:sp>
      <p:grpSp>
        <p:nvGrpSpPr>
          <p:cNvPr id="14" name="Group 13">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266396" cy="673460"/>
            <a:chOff x="0" y="823811"/>
            <a:chExt cx="355196" cy="673460"/>
          </a:xfrm>
        </p:grpSpPr>
        <p:sp>
          <p:nvSpPr>
            <p:cNvPr id="15" name="Rectangle 14">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 name="Rectangle 17">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98813" y="2123821"/>
            <a:ext cx="373130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43039" y="2330505"/>
            <a:ext cx="3958549" cy="3979585"/>
          </a:xfrm>
        </p:spPr>
        <p:txBody>
          <a:bodyPr anchor="ctr">
            <a:normAutofit/>
          </a:bodyPr>
          <a:lstStyle/>
          <a:p>
            <a:endParaRPr lang="en-US" sz="1700"/>
          </a:p>
          <a:p>
            <a:pPr>
              <a:defRPr sz="2000">
                <a:solidFill>
                  <a:srgbClr val="000080"/>
                </a:solidFill>
              </a:defRPr>
            </a:pPr>
            <a:r>
              <a:rPr lang="en-US" sz="1700"/>
              <a:t>Mann-Whitney U and ANOVA show significant spending differences</a:t>
            </a:r>
            <a:br>
              <a:rPr lang="en-US" sz="1700"/>
            </a:br>
            <a:r>
              <a:rPr lang="en-US" sz="1700"/>
              <a:t>Correlation analysis reveals strong associations during Omnibus years</a:t>
            </a:r>
          </a:p>
        </p:txBody>
      </p:sp>
      <p:sp>
        <p:nvSpPr>
          <p:cNvPr id="20" name="Rectangle 19">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023252" y="0"/>
            <a:ext cx="1120748"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7265" y="357447"/>
            <a:ext cx="3634116" cy="292358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screenshot of a computer code&#10;&#10;Description automatically generated">
            <a:extLst>
              <a:ext uri="{FF2B5EF4-FFF2-40B4-BE49-F238E27FC236}">
                <a16:creationId xmlns:a16="http://schemas.microsoft.com/office/drawing/2014/main" id="{F2ED00EE-43D5-E7B0-7495-AAB121EF926F}"/>
              </a:ext>
            </a:extLst>
          </p:cNvPr>
          <p:cNvPicPr>
            <a:picLocks noChangeAspect="1"/>
          </p:cNvPicPr>
          <p:nvPr/>
        </p:nvPicPr>
        <p:blipFill>
          <a:blip r:embed="rId5"/>
          <a:stretch>
            <a:fillRect/>
          </a:stretch>
        </p:blipFill>
        <p:spPr>
          <a:xfrm>
            <a:off x="5312567" y="1560289"/>
            <a:ext cx="3298075" cy="561962"/>
          </a:xfrm>
          <a:prstGeom prst="rect">
            <a:avLst/>
          </a:prstGeom>
        </p:spPr>
      </p:pic>
      <p:sp>
        <p:nvSpPr>
          <p:cNvPr id="24" name="Rectangle 23">
            <a:extLst>
              <a:ext uri="{FF2B5EF4-FFF2-40B4-BE49-F238E27FC236}">
                <a16:creationId xmlns:a16="http://schemas.microsoft.com/office/drawing/2014/main" id="{8CB5D2D7-DF65-4E86-BFBA-FFB9B5ACEB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7265" y="3505479"/>
            <a:ext cx="3634116" cy="292358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screenshot of a computer code&#10;&#10;Description automatically generated">
            <a:extLst>
              <a:ext uri="{FF2B5EF4-FFF2-40B4-BE49-F238E27FC236}">
                <a16:creationId xmlns:a16="http://schemas.microsoft.com/office/drawing/2014/main" id="{3935F005-6675-DCF4-70BB-1200E9649C5F}"/>
              </a:ext>
            </a:extLst>
          </p:cNvPr>
          <p:cNvPicPr>
            <a:picLocks noChangeAspect="1"/>
          </p:cNvPicPr>
          <p:nvPr/>
        </p:nvPicPr>
        <p:blipFill>
          <a:blip r:embed="rId6"/>
          <a:stretch>
            <a:fillRect/>
          </a:stretch>
        </p:blipFill>
        <p:spPr>
          <a:xfrm>
            <a:off x="5312567" y="4588154"/>
            <a:ext cx="3296677" cy="758235"/>
          </a:xfrm>
          <a:prstGeom prst="rect">
            <a:avLst/>
          </a:prstGeom>
        </p:spPr>
      </p:pic>
      <p:pic>
        <p:nvPicPr>
          <p:cNvPr id="9" name="Audio 8">
            <a:hlinkClick r:id="" action="ppaction://media"/>
            <a:extLst>
              <a:ext uri="{FF2B5EF4-FFF2-40B4-BE49-F238E27FC236}">
                <a16:creationId xmlns:a16="http://schemas.microsoft.com/office/drawing/2014/main" id="{610CD456-2F45-0C58-7817-709D55406DC3}"/>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18750" t="-118750" r="-118750" b="-118750"/>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30691"/>
    </mc:Choice>
    <mc:Fallback>
      <p:transition spd="slow" advTm="306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4" name="Rectangle 43">
            <a:extLst>
              <a:ext uri="{FF2B5EF4-FFF2-40B4-BE49-F238E27FC236}">
                <a16:creationId xmlns:a16="http://schemas.microsoft.com/office/drawing/2014/main" id="{CEF6118E-44FB-4509-B4D9-129052E4C6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26366" y="525195"/>
            <a:ext cx="2989616" cy="2806506"/>
          </a:xfrm>
        </p:spPr>
        <p:txBody>
          <a:bodyPr anchor="b">
            <a:normAutofit/>
          </a:bodyPr>
          <a:lstStyle/>
          <a:p>
            <a:pPr>
              <a:defRPr sz="2800" b="1"/>
            </a:pPr>
            <a:r>
              <a:rPr lang="en-US" sz="3500"/>
              <a:t>Statistical Analysis Summary</a:t>
            </a:r>
          </a:p>
        </p:txBody>
      </p:sp>
      <p:pic>
        <p:nvPicPr>
          <p:cNvPr id="5" name="Picture 4" descr="A graph with red dots">
            <a:extLst>
              <a:ext uri="{FF2B5EF4-FFF2-40B4-BE49-F238E27FC236}">
                <a16:creationId xmlns:a16="http://schemas.microsoft.com/office/drawing/2014/main" id="{F932634B-0962-146C-BEDB-517AC61A6D5E}"/>
              </a:ext>
            </a:extLst>
          </p:cNvPr>
          <p:cNvPicPr>
            <a:picLocks noChangeAspect="1"/>
          </p:cNvPicPr>
          <p:nvPr/>
        </p:nvPicPr>
        <p:blipFill>
          <a:blip r:embed="rId5"/>
          <a:srcRect r="3" b="231"/>
          <a:stretch/>
        </p:blipFill>
        <p:spPr>
          <a:xfrm>
            <a:off x="3889915" y="163646"/>
            <a:ext cx="5105027" cy="2623097"/>
          </a:xfrm>
          <a:prstGeom prst="rect">
            <a:avLst/>
          </a:prstGeom>
        </p:spPr>
      </p:pic>
      <p:sp>
        <p:nvSpPr>
          <p:cNvPr id="3" name="Content Placeholder 2"/>
          <p:cNvSpPr>
            <a:spLocks noGrp="1"/>
          </p:cNvSpPr>
          <p:nvPr>
            <p:ph idx="1"/>
          </p:nvPr>
        </p:nvSpPr>
        <p:spPr>
          <a:xfrm>
            <a:off x="626366" y="3526300"/>
            <a:ext cx="2989616" cy="2588458"/>
          </a:xfrm>
        </p:spPr>
        <p:txBody>
          <a:bodyPr>
            <a:normAutofit/>
          </a:bodyPr>
          <a:lstStyle/>
          <a:p>
            <a:endParaRPr lang="en-US" sz="1700"/>
          </a:p>
          <a:p>
            <a:pPr>
              <a:defRPr sz="2000">
                <a:solidFill>
                  <a:srgbClr val="000080"/>
                </a:solidFill>
              </a:defRPr>
            </a:pPr>
            <a:r>
              <a:rPr lang="en-US" sz="1700"/>
              <a:t>Non-parametric tests confirm Omnibus vs. non-Omnibus differences</a:t>
            </a:r>
            <a:br>
              <a:rPr lang="en-US" sz="1700"/>
            </a:br>
            <a:r>
              <a:rPr lang="en-US" sz="1700"/>
              <a:t>Strong correlations between budget resources and spending</a:t>
            </a:r>
          </a:p>
        </p:txBody>
      </p:sp>
      <p:pic>
        <p:nvPicPr>
          <p:cNvPr id="7" name="Picture 6" descr="A graph of a graph with numbers&#10;&#10;Description automatically generated with medium confidence">
            <a:extLst>
              <a:ext uri="{FF2B5EF4-FFF2-40B4-BE49-F238E27FC236}">
                <a16:creationId xmlns:a16="http://schemas.microsoft.com/office/drawing/2014/main" id="{139E8F38-40D0-09AD-C4AB-C22284646158}"/>
              </a:ext>
            </a:extLst>
          </p:cNvPr>
          <p:cNvPicPr>
            <a:picLocks noChangeAspect="1"/>
          </p:cNvPicPr>
          <p:nvPr/>
        </p:nvPicPr>
        <p:blipFill>
          <a:blip r:embed="rId6"/>
          <a:srcRect l="6355" r="2" b="2"/>
          <a:stretch/>
        </p:blipFill>
        <p:spPr>
          <a:xfrm>
            <a:off x="3889915" y="2956875"/>
            <a:ext cx="5105027" cy="3352653"/>
          </a:xfrm>
          <a:prstGeom prst="rect">
            <a:avLst/>
          </a:prstGeom>
        </p:spPr>
      </p:pic>
      <p:pic>
        <p:nvPicPr>
          <p:cNvPr id="11" name="Audio 10">
            <a:hlinkClick r:id="" action="ppaction://media"/>
            <a:extLst>
              <a:ext uri="{FF2B5EF4-FFF2-40B4-BE49-F238E27FC236}">
                <a16:creationId xmlns:a16="http://schemas.microsoft.com/office/drawing/2014/main" id="{9096E6DE-3582-5EB7-E1A5-BAAAD058136C}"/>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18750" t="-118750" r="-118750" b="-118750"/>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24524"/>
    </mc:Choice>
    <mc:Fallback>
      <p:transition spd="slow" advTm="245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9F7D5CDA-D291-4307-BF55-1381FED296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71350" y="762001"/>
            <a:ext cx="4000647" cy="1708242"/>
          </a:xfrm>
        </p:spPr>
        <p:txBody>
          <a:bodyPr anchor="ctr">
            <a:normAutofit/>
          </a:bodyPr>
          <a:lstStyle/>
          <a:p>
            <a:pPr>
              <a:defRPr sz="2800" b="1"/>
            </a:pPr>
            <a:r>
              <a:rPr lang="en-US" sz="3500"/>
              <a:t>Blockchain and Big Data Model</a:t>
            </a:r>
          </a:p>
        </p:txBody>
      </p:sp>
      <p:sp>
        <p:nvSpPr>
          <p:cNvPr id="3" name="Content Placeholder 2"/>
          <p:cNvSpPr>
            <a:spLocks noGrp="1"/>
          </p:cNvSpPr>
          <p:nvPr>
            <p:ph idx="1"/>
          </p:nvPr>
        </p:nvSpPr>
        <p:spPr>
          <a:xfrm>
            <a:off x="571350" y="2470244"/>
            <a:ext cx="4000647" cy="3769835"/>
          </a:xfrm>
        </p:spPr>
        <p:txBody>
          <a:bodyPr anchor="ctr">
            <a:normAutofit/>
          </a:bodyPr>
          <a:lstStyle/>
          <a:p>
            <a:endParaRPr lang="en-US" sz="1700"/>
          </a:p>
          <a:p>
            <a:pPr>
              <a:defRPr sz="2000">
                <a:solidFill>
                  <a:srgbClr val="000080"/>
                </a:solidFill>
              </a:defRPr>
            </a:pPr>
            <a:r>
              <a:rPr lang="en-US" sz="1700"/>
              <a:t>Blockchain: Immutable ledger for transparency and security</a:t>
            </a:r>
            <a:br>
              <a:rPr lang="en-US" sz="1700"/>
            </a:br>
            <a:r>
              <a:rPr lang="en-US" sz="1700"/>
              <a:t>Big Data: Real-time analytics for public spending insights</a:t>
            </a:r>
          </a:p>
        </p:txBody>
      </p:sp>
      <p:pic>
        <p:nvPicPr>
          <p:cNvPr id="5" name="Picture 4" descr="A digital stock market graph">
            <a:extLst>
              <a:ext uri="{FF2B5EF4-FFF2-40B4-BE49-F238E27FC236}">
                <a16:creationId xmlns:a16="http://schemas.microsoft.com/office/drawing/2014/main" id="{B413F637-CFAE-5490-17A6-C5C0B99253F0}"/>
              </a:ext>
            </a:extLst>
          </p:cNvPr>
          <p:cNvPicPr>
            <a:picLocks noChangeAspect="1"/>
          </p:cNvPicPr>
          <p:nvPr/>
        </p:nvPicPr>
        <p:blipFill>
          <a:blip r:embed="rId5"/>
          <a:srcRect l="45334" r="15061" b="-1"/>
          <a:stretch/>
        </p:blipFill>
        <p:spPr>
          <a:xfrm>
            <a:off x="5143347" y="-10886"/>
            <a:ext cx="4000653" cy="6868886"/>
          </a:xfrm>
          <a:prstGeom prst="rect">
            <a:avLst/>
          </a:prstGeom>
          <a:effectLst>
            <a:outerShdw blurRad="127000" dist="50800" dir="10800000" sx="99000" sy="99000" algn="r" rotWithShape="0">
              <a:prstClr val="black">
                <a:alpha val="40000"/>
              </a:prstClr>
            </a:outerShdw>
          </a:effectLst>
        </p:spPr>
      </p:pic>
      <p:pic>
        <p:nvPicPr>
          <p:cNvPr id="6" name="Audio 5">
            <a:hlinkClick r:id="" action="ppaction://media"/>
            <a:extLst>
              <a:ext uri="{FF2B5EF4-FFF2-40B4-BE49-F238E27FC236}">
                <a16:creationId xmlns:a16="http://schemas.microsoft.com/office/drawing/2014/main" id="{93B8114A-9C40-9E59-BD49-07E40F098FAA}"/>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28926"/>
    </mc:Choice>
    <mc:Fallback>
      <p:transition spd="slow" advTm="289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216597"/>
            <a:ext cx="548639" cy="673460"/>
            <a:chOff x="3940602" y="308034"/>
            <a:chExt cx="2116791" cy="3428999"/>
          </a:xfrm>
          <a:solidFill>
            <a:schemeClr val="accent4"/>
          </a:solidFill>
        </p:grpSpPr>
        <p:sp>
          <p:nvSpPr>
            <p:cNvPr id="11" name="Rectangle 10">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0059" y="613954"/>
            <a:ext cx="8180615"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82723" y="809898"/>
            <a:ext cx="7457037" cy="1554480"/>
          </a:xfrm>
        </p:spPr>
        <p:txBody>
          <a:bodyPr anchor="ctr">
            <a:normAutofit/>
          </a:bodyPr>
          <a:lstStyle/>
          <a:p>
            <a:pPr>
              <a:defRPr sz="2800" b="1"/>
            </a:pPr>
            <a:r>
              <a:rPr lang="en-US" sz="4200"/>
              <a:t>Conclusion and Recommendations</a:t>
            </a:r>
          </a:p>
        </p:txBody>
      </p:sp>
      <p:sp>
        <p:nvSpPr>
          <p:cNvPr id="3" name="Content Placeholder 2"/>
          <p:cNvSpPr>
            <a:spLocks noGrp="1"/>
          </p:cNvSpPr>
          <p:nvPr>
            <p:ph idx="1"/>
          </p:nvPr>
        </p:nvSpPr>
        <p:spPr>
          <a:xfrm>
            <a:off x="783771" y="3017522"/>
            <a:ext cx="7455989" cy="3124658"/>
          </a:xfrm>
        </p:spPr>
        <p:txBody>
          <a:bodyPr anchor="ctr">
            <a:normAutofit/>
          </a:bodyPr>
          <a:lstStyle/>
          <a:p>
            <a:endParaRPr lang="en-US" sz="2100"/>
          </a:p>
          <a:p>
            <a:pPr>
              <a:defRPr sz="2000">
                <a:solidFill>
                  <a:srgbClr val="000080"/>
                </a:solidFill>
              </a:defRPr>
            </a:pPr>
            <a:r>
              <a:rPr lang="en-US" sz="2100"/>
              <a:t>Conclusion: Omnibus bills contribute to spending inefficiencies</a:t>
            </a:r>
            <a:br>
              <a:rPr lang="en-US" sz="2100"/>
            </a:br>
            <a:r>
              <a:rPr lang="en-US" sz="2100"/>
              <a:t>Recommendations: Blockchain-based oversight and single-issue bills</a:t>
            </a:r>
          </a:p>
        </p:txBody>
      </p:sp>
      <p:cxnSp>
        <p:nvCxnSpPr>
          <p:cNvPr id="17" name="Straight Connector 16">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28650" y="6485313"/>
            <a:ext cx="78867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pic>
        <p:nvPicPr>
          <p:cNvPr id="5" name="Audio 4">
            <a:hlinkClick r:id="" action="ppaction://media"/>
            <a:extLst>
              <a:ext uri="{FF2B5EF4-FFF2-40B4-BE49-F238E27FC236}">
                <a16:creationId xmlns:a16="http://schemas.microsoft.com/office/drawing/2014/main" id="{36E749BB-C5BE-3788-C112-09B93C975B0B}"/>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57774"/>
    </mc:Choice>
    <mc:Fallback>
      <p:transition spd="slow" advTm="577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37</TotalTime>
  <Words>1246</Words>
  <Application>Microsoft Office PowerPoint</Application>
  <PresentationFormat>On-screen Show (4:3)</PresentationFormat>
  <Paragraphs>55</Paragraphs>
  <Slides>11</Slides>
  <Notes>11</Notes>
  <HiddenSlides>0</HiddenSlides>
  <MMClips>11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Calibri</vt:lpstr>
      <vt:lpstr>Office Theme</vt:lpstr>
      <vt:lpstr>Analysis of U.S. Federal Spending Patterns and the Impact of Omnibus Bills on National Debt</vt:lpstr>
      <vt:lpstr>Introduction</vt:lpstr>
      <vt:lpstr>Dataset Description</vt:lpstr>
      <vt:lpstr>Hypotheses</vt:lpstr>
      <vt:lpstr>Methodology</vt:lpstr>
      <vt:lpstr>Results and Findings</vt:lpstr>
      <vt:lpstr>Statistical Analysis Summary</vt:lpstr>
      <vt:lpstr>Blockchain and Big Data Model</vt:lpstr>
      <vt:lpstr>Conclusion and Recommendations</vt:lpstr>
      <vt:lpstr>Future Research and Limitations</vt:lpstr>
      <vt:lpstr>References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Justan Dunn</dc:creator>
  <cp:keywords/>
  <dc:description>generated using python-pptx</dc:description>
  <cp:lastModifiedBy>Justan Dunn</cp:lastModifiedBy>
  <cp:revision>2</cp:revision>
  <dcterms:created xsi:type="dcterms:W3CDTF">2013-01-27T09:14:16Z</dcterms:created>
  <dcterms:modified xsi:type="dcterms:W3CDTF">2024-11-04T01:43:04Z</dcterms:modified>
  <cp:category/>
</cp:coreProperties>
</file>

<file path=docProps/thumbnail.jpeg>
</file>